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25"/>
  </p:notesMasterIdLst>
  <p:sldIdLst>
    <p:sldId id="256" r:id="rId2"/>
    <p:sldId id="257" r:id="rId3"/>
    <p:sldId id="279"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99">
          <p15:clr>
            <a:srgbClr val="A4A3A4"/>
          </p15:clr>
        </p15:guide>
        <p15:guide id="2" pos="3840">
          <p15:clr>
            <a:srgbClr val="A4A3A4"/>
          </p15:clr>
        </p15:guide>
        <p15:guide id="3" pos="1141">
          <p15:clr>
            <a:srgbClr val="A4A3A4"/>
          </p15:clr>
        </p15:guide>
        <p15:guide id="4" pos="5632">
          <p15:clr>
            <a:srgbClr val="A4A3A4"/>
          </p15:clr>
        </p15:guide>
        <p15:guide id="5" pos="7038">
          <p15:clr>
            <a:srgbClr val="A4A3A4"/>
          </p15:clr>
        </p15:guide>
        <p15:guide id="6" orient="horz" pos="1366">
          <p15:clr>
            <a:srgbClr val="A4A3A4"/>
          </p15:clr>
        </p15:guide>
        <p15:guide id="7" orient="horz" pos="2682">
          <p15:clr>
            <a:srgbClr val="A4A3A4"/>
          </p15:clr>
        </p15:guide>
        <p15:guide id="8" pos="2887">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iVN/B9cFbMM3KvjhrUIge6kp26M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p:cViewPr varScale="1">
        <p:scale>
          <a:sx n="124" d="100"/>
          <a:sy n="124" d="100"/>
        </p:scale>
        <p:origin x="640" y="168"/>
      </p:cViewPr>
      <p:guideLst>
        <p:guide orient="horz" pos="2999"/>
        <p:guide pos="3840"/>
        <p:guide pos="1141"/>
        <p:guide pos="5632"/>
        <p:guide pos="7038"/>
        <p:guide orient="horz" pos="1366"/>
        <p:guide orient="horz" pos="2682"/>
        <p:guide pos="288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14</a:t>
            </a:r>
            <a:endParaRPr/>
          </a:p>
        </p:txBody>
      </p:sp>
      <p:sp>
        <p:nvSpPr>
          <p:cNvPr id="195" name="Google Shape;195;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5271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5"/>
        <p:cNvGrpSpPr/>
        <p:nvPr/>
      </p:nvGrpSpPr>
      <p:grpSpPr>
        <a:xfrm>
          <a:off x="0" y="0"/>
          <a:ext cx="0" cy="0"/>
          <a:chOff x="0" y="0"/>
          <a:chExt cx="0" cy="0"/>
        </a:xfrm>
      </p:grpSpPr>
      <p:sp>
        <p:nvSpPr>
          <p:cNvPr id="16" name="Google Shape;16;p2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Rounded"/>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72"/>
        <p:cNvGrpSpPr/>
        <p:nvPr/>
      </p:nvGrpSpPr>
      <p:grpSpPr>
        <a:xfrm>
          <a:off x="0" y="0"/>
          <a:ext cx="0" cy="0"/>
          <a:chOff x="0" y="0"/>
          <a:chExt cx="0" cy="0"/>
        </a:xfrm>
      </p:grpSpPr>
      <p:sp>
        <p:nvSpPr>
          <p:cNvPr id="73" name="Google Shape;73;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78"/>
        <p:cNvGrpSpPr/>
        <p:nvPr/>
      </p:nvGrpSpPr>
      <p:grpSpPr>
        <a:xfrm>
          <a:off x="0" y="0"/>
          <a:ext cx="0" cy="0"/>
          <a:chOff x="0" y="0"/>
          <a:chExt cx="0" cy="0"/>
        </a:xfrm>
      </p:grpSpPr>
      <p:sp>
        <p:nvSpPr>
          <p:cNvPr id="79" name="Google Shape;79;p3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21"/>
        <p:cNvGrpSpPr/>
        <p:nvPr/>
      </p:nvGrpSpPr>
      <p:grpSpPr>
        <a:xfrm>
          <a:off x="0" y="0"/>
          <a:ext cx="0" cy="0"/>
          <a:chOff x="0" y="0"/>
          <a:chExt cx="0" cy="0"/>
        </a:xfrm>
      </p:grpSpPr>
      <p:sp>
        <p:nvSpPr>
          <p:cNvPr id="22" name="Google Shape;22;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Arial Rounded"/>
              <a:buNone/>
              <a:defRPr b="1">
                <a:latin typeface="Arial Rounded"/>
                <a:ea typeface="Arial Rounded"/>
                <a:cs typeface="Arial Rounded"/>
                <a:sym typeface="Arial Round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Arial"/>
                <a:ea typeface="Arial"/>
                <a:cs typeface="Arial"/>
                <a:sym typeface="Arial"/>
              </a:defRPr>
            </a:lvl1pPr>
            <a:lvl2pPr marL="914400" lvl="1" indent="-381000" algn="l">
              <a:lnSpc>
                <a:spcPct val="90000"/>
              </a:lnSpc>
              <a:spcBef>
                <a:spcPts val="500"/>
              </a:spcBef>
              <a:spcAft>
                <a:spcPts val="0"/>
              </a:spcAft>
              <a:buClr>
                <a:schemeClr val="dk1"/>
              </a:buClr>
              <a:buSzPts val="2400"/>
              <a:buChar char="•"/>
              <a:defRPr>
                <a:latin typeface="Arial"/>
                <a:ea typeface="Arial"/>
                <a:cs typeface="Arial"/>
                <a:sym typeface="Arial"/>
              </a:defRPr>
            </a:lvl2pPr>
            <a:lvl3pPr marL="1371600" lvl="2" indent="-355600" algn="l">
              <a:lnSpc>
                <a:spcPct val="90000"/>
              </a:lnSpc>
              <a:spcBef>
                <a:spcPts val="500"/>
              </a:spcBef>
              <a:spcAft>
                <a:spcPts val="0"/>
              </a:spcAft>
              <a:buClr>
                <a:schemeClr val="dk1"/>
              </a:buClr>
              <a:buSzPts val="2000"/>
              <a:buChar char="•"/>
              <a:defRPr>
                <a:latin typeface="Arial"/>
                <a:ea typeface="Arial"/>
                <a:cs typeface="Arial"/>
                <a:sym typeface="Arial"/>
              </a:defRPr>
            </a:lvl3pPr>
            <a:lvl4pPr marL="1828800" lvl="3" indent="-342900" algn="l">
              <a:lnSpc>
                <a:spcPct val="90000"/>
              </a:lnSpc>
              <a:spcBef>
                <a:spcPts val="500"/>
              </a:spcBef>
              <a:spcAft>
                <a:spcPts val="0"/>
              </a:spcAft>
              <a:buClr>
                <a:schemeClr val="dk1"/>
              </a:buClr>
              <a:buSzPts val="1800"/>
              <a:buChar char="•"/>
              <a:defRPr>
                <a:latin typeface="Arial"/>
                <a:ea typeface="Arial"/>
                <a:cs typeface="Arial"/>
                <a:sym typeface="Arial"/>
              </a:defRPr>
            </a:lvl4pPr>
            <a:lvl5pPr marL="2286000" lvl="4" indent="-342900" algn="l">
              <a:lnSpc>
                <a:spcPct val="90000"/>
              </a:lnSpc>
              <a:spcBef>
                <a:spcPts val="5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27"/>
        <p:cNvGrpSpPr/>
        <p:nvPr/>
      </p:nvGrpSpPr>
      <p:grpSpPr>
        <a:xfrm>
          <a:off x="0" y="0"/>
          <a:ext cx="0" cy="0"/>
          <a:chOff x="0" y="0"/>
          <a:chExt cx="0" cy="0"/>
        </a:xfrm>
      </p:grpSpPr>
      <p:sp>
        <p:nvSpPr>
          <p:cNvPr id="28" name="Google Shape;2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31"/>
        <p:cNvGrpSpPr/>
        <p:nvPr/>
      </p:nvGrpSpPr>
      <p:grpSpPr>
        <a:xfrm>
          <a:off x="0" y="0"/>
          <a:ext cx="0" cy="0"/>
          <a:chOff x="0" y="0"/>
          <a:chExt cx="0" cy="0"/>
        </a:xfrm>
      </p:grpSpPr>
      <p:sp>
        <p:nvSpPr>
          <p:cNvPr id="32" name="Google Shape;32;p2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Rounded"/>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37"/>
        <p:cNvGrpSpPr/>
        <p:nvPr/>
      </p:nvGrpSpPr>
      <p:grpSpPr>
        <a:xfrm>
          <a:off x="0" y="0"/>
          <a:ext cx="0" cy="0"/>
          <a:chOff x="0" y="0"/>
          <a:chExt cx="0" cy="0"/>
        </a:xfrm>
      </p:grpSpPr>
      <p:sp>
        <p:nvSpPr>
          <p:cNvPr id="38" name="Google Shape;38;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2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2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44"/>
        <p:cNvGrpSpPr/>
        <p:nvPr/>
      </p:nvGrpSpPr>
      <p:grpSpPr>
        <a:xfrm>
          <a:off x="0" y="0"/>
          <a:ext cx="0" cy="0"/>
          <a:chOff x="0" y="0"/>
          <a:chExt cx="0" cy="0"/>
        </a:xfrm>
      </p:grpSpPr>
      <p:sp>
        <p:nvSpPr>
          <p:cNvPr id="45" name="Google Shape;45;p3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3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3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3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3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53"/>
        <p:cNvGrpSpPr/>
        <p:nvPr/>
      </p:nvGrpSpPr>
      <p:grpSpPr>
        <a:xfrm>
          <a:off x="0" y="0"/>
          <a:ext cx="0" cy="0"/>
          <a:chOff x="0" y="0"/>
          <a:chExt cx="0" cy="0"/>
        </a:xfrm>
      </p:grpSpPr>
      <p:sp>
        <p:nvSpPr>
          <p:cNvPr id="54" name="Google Shape;54;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58"/>
        <p:cNvGrpSpPr/>
        <p:nvPr/>
      </p:nvGrpSpPr>
      <p:grpSpPr>
        <a:xfrm>
          <a:off x="0" y="0"/>
          <a:ext cx="0" cy="0"/>
          <a:chOff x="0" y="0"/>
          <a:chExt cx="0" cy="0"/>
        </a:xfrm>
      </p:grpSpPr>
      <p:sp>
        <p:nvSpPr>
          <p:cNvPr id="59" name="Google Shape;59;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Rounde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5"/>
        <p:cNvGrpSpPr/>
        <p:nvPr/>
      </p:nvGrpSpPr>
      <p:grpSpPr>
        <a:xfrm>
          <a:off x="0" y="0"/>
          <a:ext cx="0" cy="0"/>
          <a:chOff x="0" y="0"/>
          <a:chExt cx="0" cy="0"/>
        </a:xfrm>
      </p:grpSpPr>
      <p:sp>
        <p:nvSpPr>
          <p:cNvPr id="66" name="Google Shape;66;p3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Rounde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8" name="Google Shape;68;p3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Rounded"/>
              <a:buNone/>
              <a:defRPr sz="4400" b="1" i="0" u="none" strike="noStrike" cap="none">
                <a:solidFill>
                  <a:schemeClr val="dk1"/>
                </a:solidFill>
                <a:latin typeface="Arial Rounded"/>
                <a:ea typeface="Arial Rounded"/>
                <a:cs typeface="Arial Rounded"/>
                <a:sym typeface="Arial Rounde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 name="Google Shape;1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4" name="Google Shape;14;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gao.gov/new.items/d02923.pdf"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unpan1.un.org/intradoc/groups/public/documents/UN/UNPAN032814.pdf"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www.gao.gov/new.items/d02923.pd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1" y="-1"/>
            <a:ext cx="12192001" cy="6875625"/>
          </a:xfrm>
          <a:prstGeom prst="rect">
            <a:avLst/>
          </a:prstGeom>
          <a:noFill/>
          <a:ln>
            <a:noFill/>
          </a:ln>
        </p:spPr>
      </p:pic>
      <p:sp>
        <p:nvSpPr>
          <p:cNvPr id="89" name="Google Shape;89;p1"/>
          <p:cNvSpPr txBox="1">
            <a:spLocks noGrp="1"/>
          </p:cNvSpPr>
          <p:nvPr>
            <p:ph type="ctrTitle"/>
          </p:nvPr>
        </p:nvSpPr>
        <p:spPr>
          <a:xfrm>
            <a:off x="1793079" y="2300289"/>
            <a:ext cx="8605839" cy="2032000"/>
          </a:xfrm>
          <a:prstGeom prst="rect">
            <a:avLst/>
          </a:prstGeom>
          <a:noFill/>
          <a:ln>
            <a:noFill/>
          </a:ln>
        </p:spPr>
        <p:txBody>
          <a:bodyPr spcFirstLastPara="1" wrap="square" lIns="91425" tIns="45700" rIns="91425" bIns="45700" anchor="b" anchorCtr="0">
            <a:noAutofit/>
          </a:bodyPr>
          <a:lstStyle/>
          <a:p>
            <a:pPr marL="0" lvl="0" indent="0" algn="ctr" rtl="0">
              <a:lnSpc>
                <a:spcPct val="150000"/>
              </a:lnSpc>
              <a:spcBef>
                <a:spcPts val="0"/>
              </a:spcBef>
              <a:spcAft>
                <a:spcPts val="0"/>
              </a:spcAft>
              <a:buClr>
                <a:srgbClr val="800080"/>
              </a:buClr>
              <a:buSzPts val="4400"/>
              <a:buFont typeface="Arial Black"/>
              <a:buNone/>
            </a:pPr>
            <a:r>
              <a:rPr lang="en-US" sz="4400">
                <a:solidFill>
                  <a:srgbClr val="800080"/>
                </a:solidFill>
                <a:latin typeface="Arial Black"/>
                <a:ea typeface="Arial Black"/>
                <a:cs typeface="Arial Black"/>
                <a:sym typeface="Arial Black"/>
              </a:rPr>
              <a:t>Logic Model</a:t>
            </a:r>
            <a:br>
              <a:rPr lang="en-US" sz="4400">
                <a:solidFill>
                  <a:srgbClr val="800080"/>
                </a:solidFill>
                <a:latin typeface="Arial Black"/>
                <a:ea typeface="Arial Black"/>
                <a:cs typeface="Arial Black"/>
                <a:sym typeface="Arial Black"/>
              </a:rPr>
            </a:br>
            <a:r>
              <a:rPr lang="en-US" sz="4400">
                <a:solidFill>
                  <a:srgbClr val="800080"/>
                </a:solidFill>
                <a:latin typeface="Arial Black"/>
                <a:ea typeface="Arial Black"/>
                <a:cs typeface="Arial Black"/>
                <a:sym typeface="Arial Black"/>
              </a:rPr>
              <a:t>Creation and Refinement</a:t>
            </a:r>
            <a:endParaRPr sz="1400">
              <a:solidFill>
                <a:schemeClr val="accent3"/>
              </a:solidFill>
              <a:latin typeface="Arial Black"/>
              <a:ea typeface="Arial Black"/>
              <a:cs typeface="Arial Black"/>
              <a:sym typeface="Arial Black"/>
            </a:endParaRPr>
          </a:p>
        </p:txBody>
      </p:sp>
      <p:sp>
        <p:nvSpPr>
          <p:cNvPr id="90" name="Google Shape;90;p1"/>
          <p:cNvSpPr txBox="1">
            <a:spLocks noGrp="1"/>
          </p:cNvSpPr>
          <p:nvPr>
            <p:ph type="subTitle" idx="1"/>
          </p:nvPr>
        </p:nvSpPr>
        <p:spPr>
          <a:xfrm>
            <a:off x="1524000" y="5066273"/>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latin typeface="Arial"/>
                <a:ea typeface="Arial"/>
                <a:cs typeface="Arial"/>
                <a:sym typeface="Arial"/>
              </a:rPr>
              <a:t>Ben Koo</a:t>
            </a:r>
            <a:endParaRPr/>
          </a:p>
          <a:p>
            <a:pPr marL="0" lvl="0" indent="0" algn="ctr" rtl="0">
              <a:lnSpc>
                <a:spcPct val="90000"/>
              </a:lnSpc>
              <a:spcBef>
                <a:spcPts val="1000"/>
              </a:spcBef>
              <a:spcAft>
                <a:spcPts val="0"/>
              </a:spcAft>
              <a:buClr>
                <a:schemeClr val="dk1"/>
              </a:buClr>
              <a:buSzPts val="2400"/>
              <a:buNone/>
            </a:pPr>
            <a:r>
              <a:rPr lang="en-US">
                <a:latin typeface="Arial"/>
                <a:ea typeface="Arial"/>
                <a:cs typeface="Arial"/>
                <a:sym typeface="Arial"/>
              </a:rPr>
              <a:t>Tsinghua University</a:t>
            </a:r>
            <a:endParaRPr/>
          </a:p>
          <a:p>
            <a:pPr marL="0" lvl="0" indent="0" algn="ctr" rtl="0">
              <a:lnSpc>
                <a:spcPct val="90000"/>
              </a:lnSpc>
              <a:spcBef>
                <a:spcPts val="1000"/>
              </a:spcBef>
              <a:spcAft>
                <a:spcPts val="0"/>
              </a:spcAft>
              <a:buClr>
                <a:schemeClr val="dk1"/>
              </a:buClr>
              <a:buSzPts val="2400"/>
              <a:buNone/>
            </a:pPr>
            <a:r>
              <a:rPr lang="en-US"/>
              <a:t>benkoo@tsinghua.edu.cn</a:t>
            </a:r>
            <a:endParaRPr/>
          </a:p>
        </p:txBody>
      </p:sp>
      <p:pic>
        <p:nvPicPr>
          <p:cNvPr id="91" name="Google Shape;91;p1" descr="LogoXLP_en-9.png"/>
          <p:cNvPicPr preferRelativeResize="0"/>
          <p:nvPr/>
        </p:nvPicPr>
        <p:blipFill rotWithShape="1">
          <a:blip r:embed="rId4">
            <a:alphaModFix/>
          </a:blip>
          <a:srcRect/>
          <a:stretch/>
        </p:blipFill>
        <p:spPr>
          <a:xfrm>
            <a:off x="4478232" y="89795"/>
            <a:ext cx="3156444" cy="176467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3200"/>
              <a:buFont typeface="Arial Rounded"/>
              <a:buNone/>
            </a:pPr>
            <a:r>
              <a:rPr lang="en-US" sz="3200">
                <a:solidFill>
                  <a:srgbClr val="FF0000"/>
                </a:solidFill>
              </a:rPr>
              <a:t>ABC</a:t>
            </a:r>
            <a:r>
              <a:rPr lang="en-US" sz="3200">
                <a:solidFill>
                  <a:srgbClr val="800000"/>
                </a:solidFill>
              </a:rPr>
              <a:t> Learning Process Data is a kind of Output</a:t>
            </a:r>
            <a:endParaRPr sz="3200">
              <a:solidFill>
                <a:srgbClr val="800000"/>
              </a:solidFill>
            </a:endParaRPr>
          </a:p>
        </p:txBody>
      </p:sp>
      <p:pic>
        <p:nvPicPr>
          <p:cNvPr id="189" name="Google Shape;189;p10"/>
          <p:cNvPicPr preferRelativeResize="0"/>
          <p:nvPr/>
        </p:nvPicPr>
        <p:blipFill rotWithShape="1">
          <a:blip r:embed="rId3">
            <a:alphaModFix/>
          </a:blip>
          <a:srcRect/>
          <a:stretch/>
        </p:blipFill>
        <p:spPr>
          <a:xfrm>
            <a:off x="682235" y="4291509"/>
            <a:ext cx="10766468" cy="2369203"/>
          </a:xfrm>
          <a:prstGeom prst="rect">
            <a:avLst/>
          </a:prstGeom>
          <a:noFill/>
          <a:ln>
            <a:noFill/>
          </a:ln>
        </p:spPr>
      </p:pic>
      <p:pic>
        <p:nvPicPr>
          <p:cNvPr id="190" name="Google Shape;190;p10"/>
          <p:cNvPicPr preferRelativeResize="0"/>
          <p:nvPr/>
        </p:nvPicPr>
        <p:blipFill rotWithShape="1">
          <a:blip r:embed="rId4">
            <a:alphaModFix/>
          </a:blip>
          <a:srcRect/>
          <a:stretch/>
        </p:blipFill>
        <p:spPr>
          <a:xfrm>
            <a:off x="6088129" y="1533161"/>
            <a:ext cx="5265671" cy="2460083"/>
          </a:xfrm>
          <a:prstGeom prst="rect">
            <a:avLst/>
          </a:prstGeom>
          <a:noFill/>
          <a:ln>
            <a:noFill/>
          </a:ln>
        </p:spPr>
      </p:pic>
      <p:pic>
        <p:nvPicPr>
          <p:cNvPr id="191" name="Google Shape;191;p10"/>
          <p:cNvPicPr preferRelativeResize="0"/>
          <p:nvPr/>
        </p:nvPicPr>
        <p:blipFill rotWithShape="1">
          <a:blip r:embed="rId5">
            <a:alphaModFix/>
          </a:blip>
          <a:srcRect/>
          <a:stretch/>
        </p:blipFill>
        <p:spPr>
          <a:xfrm>
            <a:off x="975092" y="1533161"/>
            <a:ext cx="4527978" cy="246008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1"/>
          <p:cNvSpPr txBox="1"/>
          <p:nvPr/>
        </p:nvSpPr>
        <p:spPr>
          <a:xfrm>
            <a:off x="806824" y="228600"/>
            <a:ext cx="10802470" cy="11430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4000"/>
              <a:buFont typeface="Arial"/>
              <a:buNone/>
            </a:pPr>
            <a:r>
              <a:rPr lang="en-US" sz="4000">
                <a:solidFill>
                  <a:schemeClr val="dk1"/>
                </a:solidFill>
                <a:latin typeface="Arial"/>
                <a:ea typeface="Arial"/>
                <a:cs typeface="Arial"/>
                <a:sym typeface="Arial"/>
              </a:rPr>
              <a:t>Paper-based Publication is a kind of output</a:t>
            </a:r>
            <a:endParaRPr sz="4000">
              <a:solidFill>
                <a:srgbClr val="FF0000"/>
              </a:solidFill>
              <a:latin typeface="Arial"/>
              <a:ea typeface="Arial"/>
              <a:cs typeface="Arial"/>
              <a:sym typeface="Arial"/>
            </a:endParaRPr>
          </a:p>
        </p:txBody>
      </p:sp>
      <p:pic>
        <p:nvPicPr>
          <p:cNvPr id="198" name="Google Shape;198;p11" descr="IMG_1872.JPG"/>
          <p:cNvPicPr preferRelativeResize="0"/>
          <p:nvPr/>
        </p:nvPicPr>
        <p:blipFill rotWithShape="1">
          <a:blip r:embed="rId3">
            <a:alphaModFix/>
          </a:blip>
          <a:srcRect/>
          <a:stretch/>
        </p:blipFill>
        <p:spPr>
          <a:xfrm>
            <a:off x="2050969" y="1946588"/>
            <a:ext cx="8483515" cy="453278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Arial Rounded"/>
              <a:buNone/>
            </a:pPr>
            <a:r>
              <a:rPr lang="en-US" sz="3600" dirty="0"/>
              <a:t>(Organized) </a:t>
            </a:r>
            <a:r>
              <a:rPr lang="en-US" sz="3600" dirty="0" err="1"/>
              <a:t>Activities：The</a:t>
            </a:r>
            <a:r>
              <a:rPr lang="en-US" sz="3600" dirty="0"/>
              <a:t> methods of that creates output</a:t>
            </a:r>
            <a:endParaRPr sz="3600" dirty="0"/>
          </a:p>
        </p:txBody>
      </p:sp>
      <p:sp>
        <p:nvSpPr>
          <p:cNvPr id="204" name="Google Shape;204;p12"/>
          <p:cNvSpPr txBox="1">
            <a:spLocks noGrp="1"/>
          </p:cNvSpPr>
          <p:nvPr>
            <p:ph type="body" idx="1"/>
          </p:nvPr>
        </p:nvSpPr>
        <p:spPr>
          <a:xfrm>
            <a:off x="838200" y="1587499"/>
            <a:ext cx="10515600" cy="16017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Based on the Output, Define relevant Activities that would deliver the output</a:t>
            </a:r>
            <a:endParaRPr/>
          </a:p>
          <a:p>
            <a:pPr marL="228600" lvl="0" indent="-228600" algn="l" rtl="0">
              <a:lnSpc>
                <a:spcPct val="90000"/>
              </a:lnSpc>
              <a:spcBef>
                <a:spcPts val="1000"/>
              </a:spcBef>
              <a:spcAft>
                <a:spcPts val="0"/>
              </a:spcAft>
              <a:buClr>
                <a:schemeClr val="dk1"/>
              </a:buClr>
              <a:buSzPts val="2800"/>
              <a:buChar char="•"/>
            </a:pPr>
            <a:r>
              <a:rPr lang="en-US"/>
              <a:t>Example：</a:t>
            </a:r>
            <a:endParaRPr/>
          </a:p>
        </p:txBody>
      </p:sp>
      <p:sp>
        <p:nvSpPr>
          <p:cNvPr id="205" name="Google Shape;205;p12"/>
          <p:cNvSpPr txBox="1"/>
          <p:nvPr/>
        </p:nvSpPr>
        <p:spPr>
          <a:xfrm>
            <a:off x="5981700" y="2930524"/>
            <a:ext cx="4648200" cy="25853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Activities:</a:t>
            </a:r>
            <a:endParaRPr/>
          </a:p>
          <a:p>
            <a:pPr marL="514350" marR="0" lvl="0" indent="-514350" algn="l" rtl="0">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Review 3</a:t>
            </a:r>
            <a:r>
              <a:rPr lang="en-US" sz="1800" baseline="30000">
                <a:solidFill>
                  <a:schemeClr val="dk1"/>
                </a:solidFill>
                <a:latin typeface="Arial"/>
                <a:ea typeface="Arial"/>
                <a:cs typeface="Arial"/>
                <a:sym typeface="Arial"/>
              </a:rPr>
              <a:t>rd</a:t>
            </a:r>
            <a:r>
              <a:rPr lang="en-US" sz="1800">
                <a:solidFill>
                  <a:schemeClr val="dk1"/>
                </a:solidFill>
                <a:latin typeface="Arial"/>
                <a:ea typeface="Arial"/>
                <a:cs typeface="Arial"/>
                <a:sym typeface="Arial"/>
              </a:rPr>
              <a:t> Party Examination Services, Select the most reliable service agency or agents</a:t>
            </a:r>
            <a:endParaRPr/>
          </a:p>
          <a:p>
            <a:pPr marL="514350" marR="0" lvl="0" indent="-40005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a:p>
            <a:pPr marL="514350" marR="0" lvl="0" indent="-514350" algn="l" rtl="0">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Select the What Data to collect</a:t>
            </a:r>
            <a:endParaRPr/>
          </a:p>
          <a:p>
            <a:pPr marL="514350" marR="0" lvl="0" indent="-514350" algn="l" rtl="0">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Choose how to Collect Data</a:t>
            </a:r>
            <a:endParaRPr/>
          </a:p>
          <a:p>
            <a:pPr marL="971550" marR="0" lvl="1" indent="-514350" algn="l" rtl="0">
              <a:spcBef>
                <a:spcPts val="0"/>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Data Collection Technology</a:t>
            </a:r>
            <a:endParaRPr/>
          </a:p>
          <a:p>
            <a:pPr marL="971550" marR="0" lvl="1" indent="-514350" algn="l" rtl="0">
              <a:spcBef>
                <a:spcPts val="0"/>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Data Privacy Protection Technologies</a:t>
            </a:r>
            <a:endParaRPr/>
          </a:p>
          <a:p>
            <a:pPr marL="971550" marR="0" lvl="1" indent="-40005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12"/>
          <p:cNvSpPr txBox="1"/>
          <p:nvPr/>
        </p:nvSpPr>
        <p:spPr>
          <a:xfrm>
            <a:off x="838200" y="2930524"/>
            <a:ext cx="4648200"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Output：</a:t>
            </a:r>
            <a:endParaRPr sz="1800">
              <a:solidFill>
                <a:schemeClr val="dk1"/>
              </a:solidFill>
              <a:latin typeface="Arial"/>
              <a:ea typeface="Arial"/>
              <a:cs typeface="Arial"/>
              <a:sym typeface="Arial"/>
            </a:endParaRPr>
          </a:p>
          <a:p>
            <a:pPr marL="514350" marR="0" lvl="0" indent="-514350" algn="l" rtl="0">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Third Party Skill Verification Service and Examination Material/Process</a:t>
            </a:r>
            <a:endParaRPr/>
          </a:p>
          <a:p>
            <a:pPr marL="514350" marR="0" lvl="0" indent="-40005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a:p>
            <a:pPr marL="514350" marR="0" lvl="0" indent="-514350" algn="l" rtl="0">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Student’s Learning Process Data collected and Protected by Secure Data services</a:t>
            </a:r>
            <a:endParaRPr sz="18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Rounded"/>
              <a:buNone/>
            </a:pPr>
            <a:r>
              <a:rPr lang="en-US"/>
              <a:t>Input</a:t>
            </a:r>
            <a:endParaRPr/>
          </a:p>
        </p:txBody>
      </p:sp>
      <p:sp>
        <p:nvSpPr>
          <p:cNvPr id="212" name="Google Shape;212;p13"/>
          <p:cNvSpPr txBox="1">
            <a:spLocks noGrp="1"/>
          </p:cNvSpPr>
          <p:nvPr>
            <p:ph type="body" idx="1"/>
          </p:nvPr>
        </p:nvSpPr>
        <p:spPr>
          <a:xfrm>
            <a:off x="838200" y="1587499"/>
            <a:ext cx="10515600" cy="1104901"/>
          </a:xfrm>
          <a:prstGeom prst="rect">
            <a:avLst/>
          </a:prstGeom>
          <a:noFill/>
          <a:ln>
            <a:noFill/>
          </a:ln>
        </p:spPr>
        <p:txBody>
          <a:bodyPr spcFirstLastPara="1" wrap="square" lIns="91425" tIns="45700" rIns="91425" bIns="45700" anchor="t" anchorCtr="0">
            <a:normAutofit/>
          </a:bodyPr>
          <a:lstStyle/>
          <a:p>
            <a:pPr marL="228600" lvl="0" indent="-228600" algn="l" rtl="0">
              <a:lnSpc>
                <a:spcPct val="70000"/>
              </a:lnSpc>
              <a:spcBef>
                <a:spcPts val="0"/>
              </a:spcBef>
              <a:spcAft>
                <a:spcPts val="0"/>
              </a:spcAft>
              <a:buClr>
                <a:schemeClr val="dk1"/>
              </a:buClr>
              <a:buSzPts val="2590"/>
              <a:buChar char="•"/>
            </a:pPr>
            <a:r>
              <a:rPr lang="en-US" sz="2590"/>
              <a:t>Given the Activities, identify the required resources to conduct the activities:</a:t>
            </a:r>
            <a:endParaRPr/>
          </a:p>
          <a:p>
            <a:pPr marL="228600" lvl="0" indent="-228600" algn="l" rtl="0">
              <a:lnSpc>
                <a:spcPct val="70000"/>
              </a:lnSpc>
              <a:spcBef>
                <a:spcPts val="1000"/>
              </a:spcBef>
              <a:spcAft>
                <a:spcPts val="0"/>
              </a:spcAft>
              <a:buClr>
                <a:schemeClr val="dk1"/>
              </a:buClr>
              <a:buSzPts val="2590"/>
              <a:buChar char="•"/>
            </a:pPr>
            <a:r>
              <a:rPr lang="en-US" sz="2590"/>
              <a:t>Example：</a:t>
            </a:r>
            <a:endParaRPr sz="2590"/>
          </a:p>
        </p:txBody>
      </p:sp>
      <p:sp>
        <p:nvSpPr>
          <p:cNvPr id="213" name="Google Shape;213;p13"/>
          <p:cNvSpPr txBox="1"/>
          <p:nvPr/>
        </p:nvSpPr>
        <p:spPr>
          <a:xfrm>
            <a:off x="927100" y="2930524"/>
            <a:ext cx="4648200"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Activities:</a:t>
            </a:r>
            <a:endParaRPr/>
          </a:p>
          <a:p>
            <a:pPr marL="514350" marR="0" lvl="0" indent="-514350" algn="l" rtl="0">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Review 3</a:t>
            </a:r>
            <a:r>
              <a:rPr lang="en-US" sz="1800" baseline="30000">
                <a:solidFill>
                  <a:schemeClr val="dk1"/>
                </a:solidFill>
                <a:latin typeface="Arial"/>
                <a:ea typeface="Arial"/>
                <a:cs typeface="Arial"/>
                <a:sym typeface="Arial"/>
              </a:rPr>
              <a:t>rd</a:t>
            </a:r>
            <a:r>
              <a:rPr lang="en-US" sz="1800">
                <a:solidFill>
                  <a:schemeClr val="dk1"/>
                </a:solidFill>
                <a:latin typeface="Arial"/>
                <a:ea typeface="Arial"/>
                <a:cs typeface="Arial"/>
                <a:sym typeface="Arial"/>
              </a:rPr>
              <a:t> Party Examination Services, Select the most reliable service agency or agents</a:t>
            </a:r>
            <a:endParaRPr/>
          </a:p>
          <a:p>
            <a:pPr marL="514350" marR="0" lvl="0" indent="-40005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a:p>
            <a:pPr marL="514350" marR="0" lvl="0" indent="-514350" algn="l" rtl="0">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Select the What Data to collect</a:t>
            </a:r>
            <a:endParaRPr/>
          </a:p>
          <a:p>
            <a:pPr marL="514350" marR="0" lvl="0" indent="-514350" algn="l" rtl="0">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Choose how to Collect Data</a:t>
            </a:r>
            <a:endParaRPr/>
          </a:p>
          <a:p>
            <a:pPr marL="971550" marR="0" lvl="1" indent="-514350" algn="l" rtl="0">
              <a:spcBef>
                <a:spcPts val="0"/>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Data Collection Technology</a:t>
            </a:r>
            <a:endParaRPr/>
          </a:p>
          <a:p>
            <a:pPr marL="971550" marR="0" lvl="1" indent="-514350" algn="l" rtl="0">
              <a:spcBef>
                <a:spcPts val="0"/>
              </a:spcBef>
              <a:spcAft>
                <a:spcPts val="0"/>
              </a:spcAft>
              <a:buClr>
                <a:schemeClr val="dk1"/>
              </a:buClr>
              <a:buSzPts val="1800"/>
              <a:buFont typeface="Arial"/>
              <a:buAutoNum type="arabicPeriod"/>
            </a:pPr>
            <a:r>
              <a:rPr lang="en-US" sz="1800" b="0" i="0" u="none" strike="noStrike" cap="none">
                <a:solidFill>
                  <a:schemeClr val="dk1"/>
                </a:solidFill>
                <a:latin typeface="Arial"/>
                <a:ea typeface="Arial"/>
                <a:cs typeface="Arial"/>
                <a:sym typeface="Arial"/>
              </a:rPr>
              <a:t>Data Privacy Protection Technologies</a:t>
            </a:r>
            <a:endParaRPr/>
          </a:p>
        </p:txBody>
      </p:sp>
      <p:sp>
        <p:nvSpPr>
          <p:cNvPr id="214" name="Google Shape;214;p13"/>
          <p:cNvSpPr txBox="1"/>
          <p:nvPr/>
        </p:nvSpPr>
        <p:spPr>
          <a:xfrm>
            <a:off x="6299200" y="2930524"/>
            <a:ext cx="4648200"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Input:</a:t>
            </a:r>
            <a:endParaRPr/>
          </a:p>
          <a:p>
            <a:pPr marL="514350" marR="0" lvl="0" indent="-514350" algn="l" rtl="0">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A list of available 3</a:t>
            </a:r>
            <a:r>
              <a:rPr lang="en-US" sz="1800" baseline="30000">
                <a:solidFill>
                  <a:schemeClr val="dk1"/>
                </a:solidFill>
                <a:latin typeface="Arial"/>
                <a:ea typeface="Arial"/>
                <a:cs typeface="Arial"/>
                <a:sym typeface="Arial"/>
              </a:rPr>
              <a:t>rd</a:t>
            </a:r>
            <a:r>
              <a:rPr lang="en-US" sz="1800">
                <a:solidFill>
                  <a:schemeClr val="dk1"/>
                </a:solidFill>
                <a:latin typeface="Arial"/>
                <a:ea typeface="Arial"/>
                <a:cs typeface="Arial"/>
                <a:sym typeface="Arial"/>
              </a:rPr>
              <a:t> Party Professional Skill Qualification Services</a:t>
            </a:r>
            <a:endParaRPr/>
          </a:p>
          <a:p>
            <a:pPr marL="514350" marR="0" lvl="0" indent="-40005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a:p>
            <a:pPr marL="514350" marR="0" lvl="0" indent="-514350" algn="l" rtl="0">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Learning Process Data analysis experts</a:t>
            </a:r>
            <a:endParaRPr/>
          </a:p>
          <a:p>
            <a:pPr marL="514350" marR="0" lvl="0" indent="-514350" algn="l" rtl="0">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Learning Process Data collection experts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Rounded"/>
              <a:buNone/>
            </a:pPr>
            <a:r>
              <a:rPr lang="en-US" dirty="0"/>
              <a:t>Boundary Conditions</a:t>
            </a:r>
            <a:endParaRPr dirty="0"/>
          </a:p>
        </p:txBody>
      </p:sp>
      <p:sp>
        <p:nvSpPr>
          <p:cNvPr id="220" name="Google Shape;220;p14"/>
          <p:cNvSpPr txBox="1">
            <a:spLocks noGrp="1"/>
          </p:cNvSpPr>
          <p:nvPr>
            <p:ph type="body" idx="1"/>
          </p:nvPr>
        </p:nvSpPr>
        <p:spPr>
          <a:xfrm>
            <a:off x="838200" y="1587499"/>
            <a:ext cx="10515600" cy="4533901"/>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Enumerate any conditions that might invalidate the assumptions of the project.</a:t>
            </a:r>
            <a:endParaRPr dirty="0"/>
          </a:p>
          <a:p>
            <a:pPr marL="228600" lvl="0" indent="-228600" algn="l" rtl="0">
              <a:lnSpc>
                <a:spcPct val="90000"/>
              </a:lnSpc>
              <a:spcBef>
                <a:spcPts val="1000"/>
              </a:spcBef>
              <a:spcAft>
                <a:spcPts val="0"/>
              </a:spcAft>
              <a:buClr>
                <a:schemeClr val="dk1"/>
              </a:buClr>
              <a:buSzPts val="2800"/>
              <a:buChar char="•"/>
            </a:pPr>
            <a:r>
              <a:rPr lang="en-US" dirty="0"/>
              <a:t>Example：</a:t>
            </a:r>
            <a:endParaRPr dirty="0"/>
          </a:p>
          <a:p>
            <a:pPr marL="514350" lvl="0" indent="-514350" algn="l" rtl="0">
              <a:lnSpc>
                <a:spcPct val="90000"/>
              </a:lnSpc>
              <a:spcBef>
                <a:spcPts val="1000"/>
              </a:spcBef>
              <a:spcAft>
                <a:spcPts val="0"/>
              </a:spcAft>
              <a:buClr>
                <a:schemeClr val="dk1"/>
              </a:buClr>
              <a:buSzPts val="2800"/>
              <a:buAutoNum type="arabicPeriod"/>
            </a:pPr>
            <a:r>
              <a:rPr lang="en-US" dirty="0"/>
              <a:t>Students share their passwords, confounding data collected</a:t>
            </a:r>
            <a:endParaRPr dirty="0"/>
          </a:p>
          <a:p>
            <a:pPr marL="514350" lvl="0" indent="-514350" algn="l" rtl="0">
              <a:lnSpc>
                <a:spcPct val="90000"/>
              </a:lnSpc>
              <a:spcBef>
                <a:spcPts val="1000"/>
              </a:spcBef>
              <a:spcAft>
                <a:spcPts val="0"/>
              </a:spcAft>
              <a:buClr>
                <a:schemeClr val="dk1"/>
              </a:buClr>
              <a:buSzPts val="2800"/>
              <a:buAutoNum type="arabicPeriod"/>
            </a:pPr>
            <a:r>
              <a:rPr lang="en-US" dirty="0"/>
              <a:t>Participants do not use the data collection device, not enough data can be collected in time</a:t>
            </a:r>
            <a:endParaRPr dirty="0"/>
          </a:p>
          <a:p>
            <a:pPr marL="514350" lvl="0" indent="-514350" algn="l" rtl="0">
              <a:lnSpc>
                <a:spcPct val="90000"/>
              </a:lnSpc>
              <a:spcBef>
                <a:spcPts val="1000"/>
              </a:spcBef>
              <a:spcAft>
                <a:spcPts val="0"/>
              </a:spcAft>
              <a:buClr>
                <a:schemeClr val="dk1"/>
              </a:buClr>
              <a:buSzPts val="2800"/>
              <a:buAutoNum type="arabicPeriod"/>
            </a:pPr>
            <a:r>
              <a:rPr lang="en-US" dirty="0"/>
              <a:t>Due to smog, students are asked to not attend classes in general</a:t>
            </a:r>
            <a:endParaRPr dirty="0"/>
          </a:p>
          <a:p>
            <a:pPr marL="514350" lvl="0" indent="-33655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5"/>
          <p:cNvSpPr txBox="1">
            <a:spLocks noGrp="1"/>
          </p:cNvSpPr>
          <p:nvPr>
            <p:ph type="title"/>
          </p:nvPr>
        </p:nvSpPr>
        <p:spPr>
          <a:xfrm>
            <a:off x="441960" y="-132556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Rounded"/>
              <a:buNone/>
            </a:pPr>
            <a:r>
              <a:rPr lang="en-US"/>
              <a:t>Assessing external factors</a:t>
            </a:r>
            <a:endParaRPr/>
          </a:p>
        </p:txBody>
      </p:sp>
      <p:pic>
        <p:nvPicPr>
          <p:cNvPr id="226" name="Google Shape;226;p15"/>
          <p:cNvPicPr preferRelativeResize="0"/>
          <p:nvPr/>
        </p:nvPicPr>
        <p:blipFill rotWithShape="1">
          <a:blip r:embed="rId3">
            <a:alphaModFix/>
          </a:blip>
          <a:srcRect/>
          <a:stretch/>
        </p:blipFill>
        <p:spPr>
          <a:xfrm>
            <a:off x="1363526" y="0"/>
            <a:ext cx="9464948"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6"/>
          <p:cNvSpPr txBox="1">
            <a:spLocks noGrp="1"/>
          </p:cNvSpPr>
          <p:nvPr>
            <p:ph type="title"/>
          </p:nvPr>
        </p:nvSpPr>
        <p:spPr>
          <a:xfrm>
            <a:off x="441960" y="-132556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Rounded"/>
              <a:buNone/>
            </a:pPr>
            <a:r>
              <a:rPr lang="en-US"/>
              <a:t>Weaknesses of the Logic Model</a:t>
            </a:r>
            <a:endParaRPr/>
          </a:p>
        </p:txBody>
      </p:sp>
      <p:pic>
        <p:nvPicPr>
          <p:cNvPr id="232" name="Google Shape;232;p16"/>
          <p:cNvPicPr preferRelativeResize="0"/>
          <p:nvPr/>
        </p:nvPicPr>
        <p:blipFill rotWithShape="1">
          <a:blip r:embed="rId3">
            <a:alphaModFix/>
          </a:blip>
          <a:srcRect/>
          <a:stretch/>
        </p:blipFill>
        <p:spPr>
          <a:xfrm>
            <a:off x="1446810" y="0"/>
            <a:ext cx="9298379" cy="685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Rounded"/>
              <a:buNone/>
            </a:pPr>
            <a:r>
              <a:rPr lang="en-US"/>
              <a:t>Logic Frame of the UK</a:t>
            </a:r>
            <a:endParaRPr/>
          </a:p>
        </p:txBody>
      </p:sp>
      <p:pic>
        <p:nvPicPr>
          <p:cNvPr id="238" name="Google Shape;238;p17"/>
          <p:cNvPicPr preferRelativeResize="0"/>
          <p:nvPr/>
        </p:nvPicPr>
        <p:blipFill rotWithShape="1">
          <a:blip r:embed="rId3">
            <a:alphaModFix/>
          </a:blip>
          <a:srcRect/>
          <a:stretch/>
        </p:blipFill>
        <p:spPr>
          <a:xfrm>
            <a:off x="3100714" y="1386840"/>
            <a:ext cx="5990571" cy="53037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Rounded"/>
              <a:buNone/>
            </a:pPr>
            <a:r>
              <a:rPr lang="en-US"/>
              <a:t>Logic Frame of the UK</a:t>
            </a:r>
            <a:endParaRPr/>
          </a:p>
        </p:txBody>
      </p:sp>
      <p:pic>
        <p:nvPicPr>
          <p:cNvPr id="244" name="Google Shape;244;p18"/>
          <p:cNvPicPr preferRelativeResize="0"/>
          <p:nvPr/>
        </p:nvPicPr>
        <p:blipFill rotWithShape="1">
          <a:blip r:embed="rId3">
            <a:alphaModFix/>
          </a:blip>
          <a:srcRect/>
          <a:stretch/>
        </p:blipFill>
        <p:spPr>
          <a:xfrm>
            <a:off x="1439721" y="1690688"/>
            <a:ext cx="9312558" cy="44510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Rounded"/>
              <a:buNone/>
            </a:pPr>
            <a:r>
              <a:rPr lang="en-US"/>
              <a:t>Logic Frame of the UK</a:t>
            </a:r>
            <a:endParaRPr/>
          </a:p>
        </p:txBody>
      </p:sp>
      <p:pic>
        <p:nvPicPr>
          <p:cNvPr id="250" name="Google Shape;250;p19"/>
          <p:cNvPicPr preferRelativeResize="0"/>
          <p:nvPr/>
        </p:nvPicPr>
        <p:blipFill rotWithShape="1">
          <a:blip r:embed="rId3">
            <a:alphaModFix/>
          </a:blip>
          <a:srcRect/>
          <a:stretch/>
        </p:blipFill>
        <p:spPr>
          <a:xfrm>
            <a:off x="953769" y="2235200"/>
            <a:ext cx="9921113" cy="19405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96" name="Google Shape;96;p2"/>
          <p:cNvGrpSpPr/>
          <p:nvPr/>
        </p:nvGrpSpPr>
        <p:grpSpPr>
          <a:xfrm>
            <a:off x="1689236" y="155405"/>
            <a:ext cx="10269084" cy="6613963"/>
            <a:chOff x="1689236" y="155405"/>
            <a:chExt cx="8658545" cy="6613963"/>
          </a:xfrm>
        </p:grpSpPr>
        <p:grpSp>
          <p:nvGrpSpPr>
            <p:cNvPr id="97" name="Google Shape;97;p2"/>
            <p:cNvGrpSpPr/>
            <p:nvPr/>
          </p:nvGrpSpPr>
          <p:grpSpPr>
            <a:xfrm>
              <a:off x="1791948" y="1677450"/>
              <a:ext cx="8453120" cy="4346802"/>
              <a:chOff x="1788160" y="1716959"/>
              <a:chExt cx="8453120" cy="4346802"/>
            </a:xfrm>
          </p:grpSpPr>
          <p:grpSp>
            <p:nvGrpSpPr>
              <p:cNvPr id="98" name="Google Shape;98;p2"/>
              <p:cNvGrpSpPr/>
              <p:nvPr/>
            </p:nvGrpSpPr>
            <p:grpSpPr>
              <a:xfrm>
                <a:off x="1788160" y="1717895"/>
                <a:ext cx="8453120" cy="4345866"/>
                <a:chOff x="1788160" y="1717895"/>
                <a:chExt cx="8204778" cy="4345866"/>
              </a:xfrm>
            </p:grpSpPr>
            <p:sp>
              <p:nvSpPr>
                <p:cNvPr id="99" name="Google Shape;99;p2"/>
                <p:cNvSpPr/>
                <p:nvPr/>
              </p:nvSpPr>
              <p:spPr>
                <a:xfrm>
                  <a:off x="7950778" y="1726132"/>
                  <a:ext cx="2042160" cy="4337629"/>
                </a:xfrm>
                <a:prstGeom prst="rect">
                  <a:avLst/>
                </a:prstGeom>
                <a:noFill/>
                <a:ln w="76200" cap="flat" cmpd="sng">
                  <a:solidFill>
                    <a:srgbClr val="F6BB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0" name="Google Shape;100;p2"/>
                <p:cNvSpPr/>
                <p:nvPr/>
              </p:nvSpPr>
              <p:spPr>
                <a:xfrm>
                  <a:off x="5890549" y="1726132"/>
                  <a:ext cx="2042160" cy="4337629"/>
                </a:xfrm>
                <a:prstGeom prst="rect">
                  <a:avLst/>
                </a:prstGeom>
                <a:noFill/>
                <a:ln w="76200" cap="flat" cmpd="sng">
                  <a:solidFill>
                    <a:srgbClr val="F6BB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1" name="Google Shape;101;p2"/>
                <p:cNvSpPr/>
                <p:nvPr/>
              </p:nvSpPr>
              <p:spPr>
                <a:xfrm>
                  <a:off x="3848389" y="1717895"/>
                  <a:ext cx="2042160" cy="4337629"/>
                </a:xfrm>
                <a:prstGeom prst="rect">
                  <a:avLst/>
                </a:prstGeom>
                <a:noFill/>
                <a:ln w="76200" cap="flat" cmpd="sng">
                  <a:solidFill>
                    <a:srgbClr val="F6BB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2" name="Google Shape;102;p2"/>
                <p:cNvSpPr/>
                <p:nvPr/>
              </p:nvSpPr>
              <p:spPr>
                <a:xfrm>
                  <a:off x="1788160" y="1717896"/>
                  <a:ext cx="2042160" cy="4337629"/>
                </a:xfrm>
                <a:prstGeom prst="rect">
                  <a:avLst/>
                </a:prstGeom>
                <a:noFill/>
                <a:ln w="76200" cap="flat" cmpd="sng">
                  <a:solidFill>
                    <a:srgbClr val="F6BB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103" name="Google Shape;103;p2"/>
              <p:cNvSpPr/>
              <p:nvPr/>
            </p:nvSpPr>
            <p:spPr>
              <a:xfrm rot="-5400000" flipH="1">
                <a:off x="3377225" y="1726132"/>
                <a:ext cx="487945" cy="487945"/>
              </a:xfrm>
              <a:prstGeom prst="rtTriangle">
                <a:avLst/>
              </a:prstGeom>
              <a:solidFill>
                <a:srgbClr val="F6BB00"/>
              </a:solidFill>
              <a:ln w="12700" cap="flat" cmpd="sng">
                <a:solidFill>
                  <a:srgbClr val="F6BB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4" name="Google Shape;104;p2"/>
              <p:cNvSpPr/>
              <p:nvPr/>
            </p:nvSpPr>
            <p:spPr>
              <a:xfrm rot="-5400000" flipH="1">
                <a:off x="5522592" y="1726132"/>
                <a:ext cx="487945" cy="487945"/>
              </a:xfrm>
              <a:prstGeom prst="rtTriangle">
                <a:avLst/>
              </a:prstGeom>
              <a:solidFill>
                <a:srgbClr val="F6BB00"/>
              </a:solidFill>
              <a:ln w="12700" cap="flat" cmpd="sng">
                <a:solidFill>
                  <a:srgbClr val="F6BB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5" name="Google Shape;105;p2"/>
              <p:cNvSpPr/>
              <p:nvPr/>
            </p:nvSpPr>
            <p:spPr>
              <a:xfrm rot="-5400000" flipH="1">
                <a:off x="7591307" y="1726132"/>
                <a:ext cx="487945" cy="487945"/>
              </a:xfrm>
              <a:prstGeom prst="rtTriangle">
                <a:avLst/>
              </a:prstGeom>
              <a:solidFill>
                <a:srgbClr val="F6BB00"/>
              </a:solidFill>
              <a:ln w="12700" cap="flat" cmpd="sng">
                <a:solidFill>
                  <a:srgbClr val="F6BB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6" name="Google Shape;106;p2"/>
              <p:cNvSpPr/>
              <p:nvPr/>
            </p:nvSpPr>
            <p:spPr>
              <a:xfrm rot="-5400000" flipH="1">
                <a:off x="9726373" y="1716959"/>
                <a:ext cx="487945" cy="487945"/>
              </a:xfrm>
              <a:prstGeom prst="rtTriangle">
                <a:avLst/>
              </a:prstGeom>
              <a:solidFill>
                <a:srgbClr val="F6BB00"/>
              </a:solidFill>
              <a:ln w="12700" cap="flat" cmpd="sng">
                <a:solidFill>
                  <a:srgbClr val="F6BB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107" name="Google Shape;107;p2"/>
            <p:cNvSpPr/>
            <p:nvPr/>
          </p:nvSpPr>
          <p:spPr>
            <a:xfrm>
              <a:off x="1689236" y="954608"/>
              <a:ext cx="8658544" cy="686164"/>
            </a:xfrm>
            <a:prstGeom prst="roundRect">
              <a:avLst>
                <a:gd name="adj" fmla="val 16667"/>
              </a:avLst>
            </a:prstGeom>
            <a:no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3A3838"/>
                </a:solidFill>
                <a:latin typeface="Arial"/>
                <a:ea typeface="Arial"/>
                <a:cs typeface="Arial"/>
                <a:sym typeface="Arial"/>
              </a:endParaRPr>
            </a:p>
          </p:txBody>
        </p:sp>
        <p:sp>
          <p:nvSpPr>
            <p:cNvPr id="108" name="Google Shape;108;p2"/>
            <p:cNvSpPr/>
            <p:nvPr/>
          </p:nvSpPr>
          <p:spPr>
            <a:xfrm>
              <a:off x="1689236" y="155405"/>
              <a:ext cx="8658544" cy="713843"/>
            </a:xfrm>
            <a:prstGeom prst="roundRect">
              <a:avLst>
                <a:gd name="adj" fmla="val 16667"/>
              </a:avLst>
            </a:prstGeom>
            <a:no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200">
                <a:solidFill>
                  <a:srgbClr val="3A3838"/>
                </a:solidFill>
                <a:latin typeface="Arial"/>
                <a:ea typeface="Arial"/>
                <a:cs typeface="Arial"/>
                <a:sym typeface="Arial"/>
              </a:endParaRPr>
            </a:p>
          </p:txBody>
        </p:sp>
        <p:sp>
          <p:nvSpPr>
            <p:cNvPr id="109" name="Google Shape;109;p2"/>
            <p:cNvSpPr/>
            <p:nvPr/>
          </p:nvSpPr>
          <p:spPr>
            <a:xfrm>
              <a:off x="1689236" y="6083204"/>
              <a:ext cx="8658545" cy="686164"/>
            </a:xfrm>
            <a:prstGeom prst="roundRect">
              <a:avLst>
                <a:gd name="adj" fmla="val 16667"/>
              </a:avLst>
            </a:prstGeom>
            <a:no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3A3838"/>
                </a:solidFill>
                <a:latin typeface="Arial"/>
                <a:ea typeface="Arial"/>
                <a:cs typeface="Arial"/>
                <a:sym typeface="Arial"/>
              </a:endParaRPr>
            </a:p>
          </p:txBody>
        </p:sp>
        <p:sp>
          <p:nvSpPr>
            <p:cNvPr id="110" name="Google Shape;110;p2"/>
            <p:cNvSpPr/>
            <p:nvPr/>
          </p:nvSpPr>
          <p:spPr>
            <a:xfrm>
              <a:off x="1689236" y="946372"/>
              <a:ext cx="837267" cy="686164"/>
            </a:xfrm>
            <a:prstGeom prst="roundRect">
              <a:avLst>
                <a:gd name="adj" fmla="val 16667"/>
              </a:avLst>
            </a:prstGeom>
            <a:solidFill>
              <a:srgbClr val="3A3A3A"/>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700">
                  <a:solidFill>
                    <a:schemeClr val="lt1"/>
                  </a:solidFill>
                  <a:latin typeface="Arial"/>
                  <a:ea typeface="Arial"/>
                  <a:cs typeface="Arial"/>
                  <a:sym typeface="Arial"/>
                </a:rPr>
                <a:t>Goal</a:t>
              </a:r>
              <a:endParaRPr sz="2700">
                <a:solidFill>
                  <a:schemeClr val="lt1"/>
                </a:solidFill>
                <a:latin typeface="Arial"/>
                <a:ea typeface="Arial"/>
                <a:cs typeface="Arial"/>
                <a:sym typeface="Arial"/>
              </a:endParaRPr>
            </a:p>
          </p:txBody>
        </p:sp>
        <p:sp>
          <p:nvSpPr>
            <p:cNvPr id="111" name="Google Shape;111;p2"/>
            <p:cNvSpPr/>
            <p:nvPr/>
          </p:nvSpPr>
          <p:spPr>
            <a:xfrm>
              <a:off x="1689236" y="155405"/>
              <a:ext cx="837267" cy="686164"/>
            </a:xfrm>
            <a:prstGeom prst="roundRect">
              <a:avLst>
                <a:gd name="adj" fmla="val 16667"/>
              </a:avLst>
            </a:prstGeom>
            <a:solidFill>
              <a:srgbClr val="3A3A3A"/>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chemeClr val="lt1"/>
                  </a:solidFill>
                  <a:latin typeface="Arial"/>
                  <a:ea typeface="Arial"/>
                  <a:cs typeface="Arial"/>
                  <a:sym typeface="Arial"/>
                </a:rPr>
                <a:t>Back-</a:t>
              </a:r>
              <a:endParaRPr sz="1600">
                <a:solidFill>
                  <a:schemeClr val="lt1"/>
                </a:solidFill>
                <a:latin typeface="Arial"/>
                <a:ea typeface="Arial"/>
                <a:cs typeface="Arial"/>
                <a:sym typeface="Arial"/>
              </a:endParaRPr>
            </a:p>
            <a:p>
              <a:pPr marL="0" marR="0" lvl="0" indent="0" algn="l" rtl="0">
                <a:spcBef>
                  <a:spcPts val="0"/>
                </a:spcBef>
                <a:spcAft>
                  <a:spcPts val="0"/>
                </a:spcAft>
                <a:buNone/>
              </a:pPr>
              <a:r>
                <a:rPr lang="en-US" sz="1600">
                  <a:solidFill>
                    <a:schemeClr val="lt1"/>
                  </a:solidFill>
                  <a:latin typeface="Arial"/>
                  <a:ea typeface="Arial"/>
                  <a:cs typeface="Arial"/>
                  <a:sym typeface="Arial"/>
                </a:rPr>
                <a:t>ground</a:t>
              </a:r>
              <a:endParaRPr sz="1600">
                <a:solidFill>
                  <a:schemeClr val="lt1"/>
                </a:solidFill>
                <a:latin typeface="Arial"/>
                <a:ea typeface="Arial"/>
                <a:cs typeface="Arial"/>
                <a:sym typeface="Arial"/>
              </a:endParaRPr>
            </a:p>
          </p:txBody>
        </p:sp>
        <p:sp>
          <p:nvSpPr>
            <p:cNvPr id="112" name="Google Shape;112;p2"/>
            <p:cNvSpPr/>
            <p:nvPr/>
          </p:nvSpPr>
          <p:spPr>
            <a:xfrm>
              <a:off x="1712908" y="6083204"/>
              <a:ext cx="1438955" cy="686164"/>
            </a:xfrm>
            <a:prstGeom prst="roundRect">
              <a:avLst>
                <a:gd name="adj" fmla="val 16667"/>
              </a:avLst>
            </a:prstGeom>
            <a:solidFill>
              <a:srgbClr val="3A3A3A"/>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dirty="0">
                  <a:solidFill>
                    <a:schemeClr val="lt1"/>
                  </a:solidFill>
                  <a:latin typeface="Arial"/>
                  <a:ea typeface="Arial"/>
                  <a:cs typeface="Arial"/>
                  <a:sym typeface="Arial"/>
                </a:rPr>
                <a:t>Boundary Conditions</a:t>
              </a:r>
              <a:endParaRPr sz="2000" dirty="0">
                <a:solidFill>
                  <a:schemeClr val="lt1"/>
                </a:solidFill>
                <a:latin typeface="Arial"/>
                <a:ea typeface="Arial"/>
                <a:cs typeface="Arial"/>
                <a:sym typeface="Arial"/>
              </a:endParaRPr>
            </a:p>
          </p:txBody>
        </p:sp>
      </p:grpSp>
      <p:grpSp>
        <p:nvGrpSpPr>
          <p:cNvPr id="113" name="Google Shape;113;p2"/>
          <p:cNvGrpSpPr/>
          <p:nvPr/>
        </p:nvGrpSpPr>
        <p:grpSpPr>
          <a:xfrm>
            <a:off x="-80966" y="-19050"/>
            <a:ext cx="1443042" cy="6877051"/>
            <a:chOff x="-80966" y="-19050"/>
            <a:chExt cx="1443042" cy="6877051"/>
          </a:xfrm>
        </p:grpSpPr>
        <p:sp>
          <p:nvSpPr>
            <p:cNvPr id="114" name="Google Shape;114;p2"/>
            <p:cNvSpPr/>
            <p:nvPr/>
          </p:nvSpPr>
          <p:spPr>
            <a:xfrm rot="5400000" flipH="1">
              <a:off x="-2489564" y="2408598"/>
              <a:ext cx="6260239" cy="1443042"/>
            </a:xfrm>
            <a:custGeom>
              <a:avLst/>
              <a:gdLst/>
              <a:ahLst/>
              <a:cxnLst/>
              <a:rect l="l" t="t" r="r" b="b"/>
              <a:pathLst>
                <a:path w="6260239" h="1443042" extrusionOk="0">
                  <a:moveTo>
                    <a:pt x="6260239" y="1443042"/>
                  </a:moveTo>
                  <a:lnTo>
                    <a:pt x="6260239" y="1370077"/>
                  </a:lnTo>
                  <a:lnTo>
                    <a:pt x="3239468" y="0"/>
                  </a:lnTo>
                  <a:lnTo>
                    <a:pt x="0" y="1443042"/>
                  </a:lnTo>
                  <a:close/>
                </a:path>
              </a:pathLst>
            </a:custGeom>
            <a:solidFill>
              <a:srgbClr val="FFC0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5" name="Google Shape;115;p2"/>
            <p:cNvSpPr/>
            <p:nvPr/>
          </p:nvSpPr>
          <p:spPr>
            <a:xfrm rot="5400000" flipH="1">
              <a:off x="-2557704" y="2938221"/>
              <a:ext cx="6396518" cy="1443041"/>
            </a:xfrm>
            <a:custGeom>
              <a:avLst/>
              <a:gdLst/>
              <a:ahLst/>
              <a:cxnLst/>
              <a:rect l="l" t="t" r="r" b="b"/>
              <a:pathLst>
                <a:path w="6396518" h="1443041" extrusionOk="0">
                  <a:moveTo>
                    <a:pt x="6396518" y="1443041"/>
                  </a:moveTo>
                  <a:lnTo>
                    <a:pt x="3214875" y="0"/>
                  </a:lnTo>
                  <a:lnTo>
                    <a:pt x="0" y="1432086"/>
                  </a:lnTo>
                  <a:lnTo>
                    <a:pt x="0" y="1443041"/>
                  </a:lnTo>
                  <a:close/>
                </a:path>
              </a:pathLst>
            </a:custGeom>
            <a:solidFill>
              <a:srgbClr val="3A3A3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16" name="Google Shape;116;p2"/>
            <p:cNvCxnSpPr/>
            <p:nvPr/>
          </p:nvCxnSpPr>
          <p:spPr>
            <a:xfrm rot="5400000" flipH="1">
              <a:off x="-529500" y="638885"/>
              <a:ext cx="2419074" cy="1103204"/>
            </a:xfrm>
            <a:prstGeom prst="straightConnector1">
              <a:avLst/>
            </a:prstGeom>
            <a:noFill/>
            <a:ln w="9525" cap="flat" cmpd="sng">
              <a:solidFill>
                <a:srgbClr val="3A3A3A"/>
              </a:solidFill>
              <a:prstDash val="solid"/>
              <a:miter lim="800000"/>
              <a:headEnd type="none" w="sm" len="sm"/>
              <a:tailEnd type="none" w="sm" len="sm"/>
            </a:ln>
          </p:spPr>
        </p:cxnSp>
      </p:grpSp>
      <p:sp>
        <p:nvSpPr>
          <p:cNvPr id="117" name="Google Shape;117;p2"/>
          <p:cNvSpPr txBox="1"/>
          <p:nvPr/>
        </p:nvSpPr>
        <p:spPr>
          <a:xfrm rot="5400000">
            <a:off x="-2275329" y="3370668"/>
            <a:ext cx="4881574" cy="4924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lt1"/>
                </a:solidFill>
                <a:latin typeface="Arial"/>
                <a:ea typeface="Arial"/>
                <a:cs typeface="Arial"/>
                <a:sym typeface="Arial"/>
              </a:rPr>
              <a:t>Logic Model: The Contract of your work</a:t>
            </a:r>
            <a:endParaRPr sz="2000">
              <a:solidFill>
                <a:schemeClr val="lt1"/>
              </a:solidFill>
              <a:latin typeface="Arial"/>
              <a:ea typeface="Arial"/>
              <a:cs typeface="Arial"/>
              <a:sym typeface="Arial"/>
            </a:endParaRPr>
          </a:p>
        </p:txBody>
      </p:sp>
      <p:sp>
        <p:nvSpPr>
          <p:cNvPr id="118" name="Google Shape;118;p2"/>
          <p:cNvSpPr/>
          <p:nvPr/>
        </p:nvSpPr>
        <p:spPr>
          <a:xfrm>
            <a:off x="9429977" y="2455304"/>
            <a:ext cx="2402944" cy="3647152"/>
          </a:xfrm>
          <a:prstGeom prst="rect">
            <a:avLst/>
          </a:prstGeom>
          <a:noFill/>
          <a:ln>
            <a:noFill/>
          </a:ln>
        </p:spPr>
        <p:txBody>
          <a:bodyPr spcFirstLastPara="1" wrap="square" lIns="91425" tIns="45700" rIns="91425" bIns="45700" anchor="t" anchorCtr="0">
            <a:spAutoFit/>
          </a:bodyPr>
          <a:lstStyle/>
          <a:p>
            <a:pPr marL="285750" marR="0" lvl="1" indent="-273050" algn="l" rtl="0">
              <a:lnSpc>
                <a:spcPct val="15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Initial “Logic Model”</a:t>
            </a:r>
            <a:endParaRPr sz="1200"/>
          </a:p>
          <a:p>
            <a:pPr marL="285750" marR="0" lvl="1" indent="-273050" algn="l" rtl="0">
              <a:lnSpc>
                <a:spcPct val="15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A constitution for the project/organization</a:t>
            </a:r>
            <a:endParaRPr sz="1200"/>
          </a:p>
          <a:p>
            <a:pPr marL="742950" marR="0" lvl="2" indent="-273050" algn="l" rtl="0">
              <a:lnSpc>
                <a:spcPct val="15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Participation Model</a:t>
            </a:r>
            <a:endParaRPr sz="1200"/>
          </a:p>
          <a:p>
            <a:pPr marL="742950" marR="0" lvl="2" indent="-273050" algn="l" rtl="0">
              <a:lnSpc>
                <a:spcPct val="15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Responsibilities</a:t>
            </a:r>
            <a:endParaRPr sz="1200"/>
          </a:p>
          <a:p>
            <a:pPr marL="742950" marR="0" lvl="2" indent="-273050" algn="l" rtl="0">
              <a:lnSpc>
                <a:spcPct val="15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Amendment Process</a:t>
            </a:r>
            <a:endParaRPr sz="1200"/>
          </a:p>
          <a:p>
            <a:pPr marL="285750" marR="0" lvl="1" indent="-273050" algn="l" rtl="0">
              <a:lnSpc>
                <a:spcPct val="15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Infrastructures, equipment, communication bandwidth</a:t>
            </a:r>
            <a:endParaRPr sz="1200"/>
          </a:p>
          <a:p>
            <a:pPr marL="285750" marR="0" lvl="1" indent="-273050" algn="l" rtl="0">
              <a:lnSpc>
                <a:spcPct val="15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Budget</a:t>
            </a:r>
            <a:endParaRPr sz="1200"/>
          </a:p>
          <a:p>
            <a:pPr marL="285750" marR="0" lvl="1" indent="-273050" algn="l" rtl="0">
              <a:lnSpc>
                <a:spcPct val="15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Data and Computational Resources</a:t>
            </a:r>
            <a:endParaRPr sz="1200"/>
          </a:p>
        </p:txBody>
      </p:sp>
      <p:sp>
        <p:nvSpPr>
          <p:cNvPr id="119" name="Google Shape;119;p2"/>
          <p:cNvSpPr txBox="1"/>
          <p:nvPr/>
        </p:nvSpPr>
        <p:spPr>
          <a:xfrm>
            <a:off x="6906259" y="2457465"/>
            <a:ext cx="2366066" cy="3970318"/>
          </a:xfrm>
          <a:prstGeom prst="rect">
            <a:avLst/>
          </a:prstGeom>
          <a:noFill/>
          <a:ln>
            <a:noFill/>
          </a:ln>
        </p:spPr>
        <p:txBody>
          <a:bodyPr spcFirstLastPara="1" wrap="square" lIns="91425" tIns="45700" rIns="91425" bIns="45700" anchor="t" anchorCtr="0">
            <a:spAutoFit/>
          </a:bodyPr>
          <a:lstStyle/>
          <a:p>
            <a:pPr marL="285750" marR="0" lvl="0" indent="-273050" algn="l" rtl="0">
              <a:lnSpc>
                <a:spcPct val="12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A list of essential activities in the project or organization</a:t>
            </a:r>
            <a:endParaRPr sz="1200"/>
          </a:p>
          <a:p>
            <a:pPr marL="285750" marR="0" lvl="0" indent="-273050" algn="l" rtl="0">
              <a:lnSpc>
                <a:spcPct val="12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Schedule and priorities</a:t>
            </a:r>
            <a:endParaRPr sz="1200"/>
          </a:p>
          <a:p>
            <a:pPr marL="285750" marR="0" lvl="0" indent="-273050" algn="l" rtl="0">
              <a:lnSpc>
                <a:spcPct val="12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While activities are taking place, state how and what process data can be captured for future analysis</a:t>
            </a:r>
            <a:endParaRPr sz="1200"/>
          </a:p>
          <a:p>
            <a:pPr marL="285750" marR="0" lvl="0" indent="-273050" algn="l" rtl="0">
              <a:lnSpc>
                <a:spcPct val="12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Intermediate Review Meeting with the sponsoring advisors</a:t>
            </a:r>
            <a:endParaRPr sz="1200"/>
          </a:p>
          <a:p>
            <a:pPr marL="285750" marR="0" lvl="0" indent="-273050" algn="l" rtl="0">
              <a:lnSpc>
                <a:spcPct val="12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Interactions with the target service/product audience</a:t>
            </a:r>
            <a:endParaRPr sz="1200"/>
          </a:p>
          <a:p>
            <a:pPr marL="742950" marR="0" lvl="1" indent="-273050" algn="l" rtl="0">
              <a:lnSpc>
                <a:spcPct val="12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Online and offline interaction activities</a:t>
            </a:r>
            <a:endParaRPr sz="1200"/>
          </a:p>
          <a:p>
            <a:pPr marL="285750" marR="0" lvl="0" indent="-196850" algn="l" rtl="0">
              <a:lnSpc>
                <a:spcPct val="120000"/>
              </a:lnSpc>
              <a:spcBef>
                <a:spcPts val="0"/>
              </a:spcBef>
              <a:spcAft>
                <a:spcPts val="0"/>
              </a:spcAft>
              <a:buClr>
                <a:schemeClr val="dk1"/>
              </a:buClr>
              <a:buSzPts val="1400"/>
              <a:buFont typeface="Arial"/>
              <a:buNone/>
            </a:pPr>
            <a:endParaRPr sz="1200">
              <a:solidFill>
                <a:schemeClr val="dk1"/>
              </a:solidFill>
              <a:latin typeface="Arial"/>
              <a:ea typeface="Arial"/>
              <a:cs typeface="Arial"/>
              <a:sym typeface="Arial"/>
            </a:endParaRPr>
          </a:p>
          <a:p>
            <a:pPr marL="285750" marR="0" lvl="0" indent="-196850" algn="l" rtl="0">
              <a:lnSpc>
                <a:spcPct val="120000"/>
              </a:lnSpc>
              <a:spcBef>
                <a:spcPts val="0"/>
              </a:spcBef>
              <a:spcAft>
                <a:spcPts val="0"/>
              </a:spcAft>
              <a:buClr>
                <a:schemeClr val="dk1"/>
              </a:buClr>
              <a:buSzPts val="1400"/>
              <a:buFont typeface="Arial"/>
              <a:buNone/>
            </a:pPr>
            <a:endParaRPr sz="1200">
              <a:solidFill>
                <a:schemeClr val="dk1"/>
              </a:solidFill>
              <a:latin typeface="Arial"/>
              <a:ea typeface="Arial"/>
              <a:cs typeface="Arial"/>
              <a:sym typeface="Arial"/>
            </a:endParaRPr>
          </a:p>
        </p:txBody>
      </p:sp>
      <p:sp>
        <p:nvSpPr>
          <p:cNvPr id="120" name="Google Shape;120;p2"/>
          <p:cNvSpPr txBox="1"/>
          <p:nvPr/>
        </p:nvSpPr>
        <p:spPr>
          <a:xfrm>
            <a:off x="4300060" y="2374639"/>
            <a:ext cx="2616096" cy="3711785"/>
          </a:xfrm>
          <a:prstGeom prst="rect">
            <a:avLst/>
          </a:prstGeom>
          <a:noFill/>
          <a:ln>
            <a:noFill/>
          </a:ln>
        </p:spPr>
        <p:txBody>
          <a:bodyPr spcFirstLastPara="1" wrap="square" lIns="91425" tIns="45700" rIns="91425" bIns="45700" anchor="t" anchorCtr="0">
            <a:spAutoFit/>
          </a:bodyPr>
          <a:lstStyle/>
          <a:p>
            <a:pPr marL="285750" marR="0" lvl="0" indent="-273050" algn="l" rtl="0">
              <a:lnSpc>
                <a:spcPct val="12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Specify the concrete information content or physical evidence as the measurable effects of the program’s activities。</a:t>
            </a:r>
            <a:endParaRPr sz="1200">
              <a:solidFill>
                <a:schemeClr val="dk1"/>
              </a:solidFill>
              <a:latin typeface="Arial"/>
              <a:ea typeface="Arial"/>
              <a:cs typeface="Arial"/>
              <a:sym typeface="Arial"/>
            </a:endParaRPr>
          </a:p>
          <a:p>
            <a:pPr marL="285750" marR="0" lvl="0" indent="-273050" algn="l" rtl="0">
              <a:lnSpc>
                <a:spcPct val="12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Witness accounts, evidence of effects</a:t>
            </a:r>
            <a:endParaRPr sz="1200"/>
          </a:p>
          <a:p>
            <a:pPr marL="285750" marR="0" lvl="0" indent="-273050" algn="l" rtl="0">
              <a:lnSpc>
                <a:spcPct val="12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Process data generated by participants of the program</a:t>
            </a:r>
            <a:endParaRPr sz="1200"/>
          </a:p>
          <a:p>
            <a:pPr marL="285750" marR="0" lvl="0" indent="-273050" algn="l" rtl="0">
              <a:lnSpc>
                <a:spcPct val="12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Measurable differences of capabilities, ideas, and other programs.</a:t>
            </a:r>
            <a:endParaRPr sz="1200"/>
          </a:p>
          <a:p>
            <a:pPr marL="285750" marR="0" lvl="0" indent="-273050" algn="l" rtl="0">
              <a:lnSpc>
                <a:spcPct val="12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Project reports, Analysis Reports, Business Proposals, or other types of summative documentation</a:t>
            </a:r>
            <a:endParaRPr sz="1200"/>
          </a:p>
        </p:txBody>
      </p:sp>
      <p:sp>
        <p:nvSpPr>
          <p:cNvPr id="121" name="Google Shape;121;p2"/>
          <p:cNvSpPr txBox="1"/>
          <p:nvPr/>
        </p:nvSpPr>
        <p:spPr>
          <a:xfrm>
            <a:off x="1833132" y="2383724"/>
            <a:ext cx="2463347" cy="3699090"/>
          </a:xfrm>
          <a:prstGeom prst="rect">
            <a:avLst/>
          </a:prstGeom>
          <a:noFill/>
          <a:ln>
            <a:noFill/>
          </a:ln>
        </p:spPr>
        <p:txBody>
          <a:bodyPr spcFirstLastPara="1" wrap="square" lIns="91425" tIns="45700" rIns="91425" bIns="45700" anchor="t" anchorCtr="0">
            <a:spAutoFit/>
          </a:bodyPr>
          <a:lstStyle/>
          <a:p>
            <a:pPr marL="285750" marR="0" lvl="0" indent="-273050" algn="l" rtl="0">
              <a:lnSpc>
                <a:spcPct val="12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Offer the indicators and criteria for desirable outcomes</a:t>
            </a:r>
            <a:endParaRPr sz="1200"/>
          </a:p>
          <a:p>
            <a:pPr marL="285750" marR="0" lvl="0" indent="-273050" algn="l" rtl="0">
              <a:lnSpc>
                <a:spcPct val="12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The indicators and criteria should be multi-faceted and complementary, so that they together ensure meaningful success</a:t>
            </a:r>
            <a:endParaRPr sz="1200"/>
          </a:p>
          <a:p>
            <a:pPr marL="285750" marR="0" lvl="0" indent="-273050" algn="l" rtl="0">
              <a:lnSpc>
                <a:spcPct val="12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Descriptions of desirable outcome should be composed of qualitative and quantitative conditions</a:t>
            </a:r>
            <a:endParaRPr sz="1200"/>
          </a:p>
          <a:p>
            <a:pPr marL="285750" marR="0" lvl="0" indent="-273050" algn="l" rtl="0">
              <a:lnSpc>
                <a:spcPct val="12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Outcome statements should form the basis for  OUTPUT (deliverables)</a:t>
            </a:r>
            <a:endParaRPr sz="1200"/>
          </a:p>
        </p:txBody>
      </p:sp>
      <p:sp>
        <p:nvSpPr>
          <p:cNvPr id="122" name="Google Shape;122;p2"/>
          <p:cNvSpPr txBox="1"/>
          <p:nvPr/>
        </p:nvSpPr>
        <p:spPr>
          <a:xfrm>
            <a:off x="2705922" y="952138"/>
            <a:ext cx="913057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An imperative statement that clarify the objectives of planned actions or a proposed organization, given the situations presented in the Background section</a:t>
            </a:r>
            <a:endParaRPr sz="1200"/>
          </a:p>
        </p:txBody>
      </p:sp>
      <p:sp>
        <p:nvSpPr>
          <p:cNvPr id="123" name="Google Shape;123;p2"/>
          <p:cNvSpPr txBox="1"/>
          <p:nvPr/>
        </p:nvSpPr>
        <p:spPr>
          <a:xfrm>
            <a:off x="2697229" y="224588"/>
            <a:ext cx="9139272"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Describe a Situation’s Temporal and Spatial Context that deserves deliberate project-based actions or the incorporation of an active organization</a:t>
            </a:r>
            <a:endParaRPr sz="1200"/>
          </a:p>
        </p:txBody>
      </p:sp>
      <p:sp>
        <p:nvSpPr>
          <p:cNvPr id="124" name="Google Shape;124;p2"/>
          <p:cNvSpPr txBox="1"/>
          <p:nvPr/>
        </p:nvSpPr>
        <p:spPr>
          <a:xfrm>
            <a:off x="3445999" y="6103388"/>
            <a:ext cx="839050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As project proceeds, the content of a Logic Model must be updated, therefore, the speed and consistency of propagating updates is of critical importance. A key reason for keeping Logic Model simple, is to ensure that the amount of time required to refine and transmit Logic Model to its participants is relatively small, therefore, we can increase the speed and consistency of the latest version of Logic Model.</a:t>
            </a:r>
            <a:endParaRPr sz="1200"/>
          </a:p>
        </p:txBody>
      </p:sp>
      <p:sp>
        <p:nvSpPr>
          <p:cNvPr id="125" name="Google Shape;125;p2"/>
          <p:cNvSpPr/>
          <p:nvPr/>
        </p:nvSpPr>
        <p:spPr>
          <a:xfrm>
            <a:off x="2257640" y="1782027"/>
            <a:ext cx="1543338" cy="572221"/>
          </a:xfrm>
          <a:prstGeom prst="roundRect">
            <a:avLst>
              <a:gd name="adj" fmla="val 16667"/>
            </a:avLst>
          </a:prstGeom>
          <a:solidFill>
            <a:srgbClr val="3A3A3A"/>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Arial"/>
                <a:ea typeface="Arial"/>
                <a:cs typeface="Arial"/>
                <a:sym typeface="Arial"/>
              </a:rPr>
              <a:t>Outcome</a:t>
            </a:r>
            <a:endParaRPr sz="2400">
              <a:solidFill>
                <a:schemeClr val="lt1"/>
              </a:solidFill>
              <a:latin typeface="Arial"/>
              <a:ea typeface="Arial"/>
              <a:cs typeface="Arial"/>
              <a:sym typeface="Arial"/>
            </a:endParaRPr>
          </a:p>
        </p:txBody>
      </p:sp>
      <p:sp>
        <p:nvSpPr>
          <p:cNvPr id="126" name="Google Shape;126;p2"/>
          <p:cNvSpPr/>
          <p:nvPr/>
        </p:nvSpPr>
        <p:spPr>
          <a:xfrm>
            <a:off x="4953938" y="1782027"/>
            <a:ext cx="1188892" cy="572221"/>
          </a:xfrm>
          <a:prstGeom prst="roundRect">
            <a:avLst>
              <a:gd name="adj" fmla="val 16667"/>
            </a:avLst>
          </a:prstGeom>
          <a:solidFill>
            <a:srgbClr val="3A3A3A"/>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a:solidFill>
                  <a:schemeClr val="lt1"/>
                </a:solidFill>
                <a:latin typeface="Arial"/>
                <a:ea typeface="Arial"/>
                <a:cs typeface="Arial"/>
                <a:sym typeface="Arial"/>
              </a:rPr>
              <a:t>Output</a:t>
            </a:r>
            <a:endParaRPr sz="2400">
              <a:solidFill>
                <a:schemeClr val="lt1"/>
              </a:solidFill>
              <a:latin typeface="Arial"/>
              <a:ea typeface="Arial"/>
              <a:cs typeface="Arial"/>
              <a:sym typeface="Arial"/>
            </a:endParaRPr>
          </a:p>
        </p:txBody>
      </p:sp>
      <p:sp>
        <p:nvSpPr>
          <p:cNvPr id="127" name="Google Shape;127;p2"/>
          <p:cNvSpPr/>
          <p:nvPr/>
        </p:nvSpPr>
        <p:spPr>
          <a:xfrm>
            <a:off x="7315268" y="1782026"/>
            <a:ext cx="1531145" cy="572221"/>
          </a:xfrm>
          <a:prstGeom prst="roundRect">
            <a:avLst>
              <a:gd name="adj" fmla="val 16667"/>
            </a:avLst>
          </a:prstGeom>
          <a:solidFill>
            <a:srgbClr val="3A3A3A"/>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Arial"/>
                <a:ea typeface="Arial"/>
                <a:cs typeface="Arial"/>
                <a:sym typeface="Arial"/>
              </a:rPr>
              <a:t>Activities</a:t>
            </a:r>
            <a:endParaRPr/>
          </a:p>
        </p:txBody>
      </p:sp>
      <p:sp>
        <p:nvSpPr>
          <p:cNvPr id="128" name="Google Shape;128;p2"/>
          <p:cNvSpPr/>
          <p:nvPr/>
        </p:nvSpPr>
        <p:spPr>
          <a:xfrm>
            <a:off x="9951790" y="1782026"/>
            <a:ext cx="1245816" cy="572221"/>
          </a:xfrm>
          <a:prstGeom prst="roundRect">
            <a:avLst>
              <a:gd name="adj" fmla="val 16667"/>
            </a:avLst>
          </a:prstGeom>
          <a:solidFill>
            <a:srgbClr val="3A3A3A"/>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Arial"/>
                <a:ea typeface="Arial"/>
                <a:cs typeface="Arial"/>
                <a:sym typeface="Arial"/>
              </a:rPr>
              <a:t>Input</a:t>
            </a:r>
            <a:endParaRPr sz="2400">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0"/>
          <p:cNvSpPr txBox="1">
            <a:spLocks noGrp="1"/>
          </p:cNvSpPr>
          <p:nvPr>
            <p:ph type="title"/>
          </p:nvPr>
        </p:nvSpPr>
        <p:spPr>
          <a:xfrm>
            <a:off x="2122470" y="37539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Rounded"/>
              <a:buNone/>
            </a:pPr>
            <a:r>
              <a:rPr lang="en-US" dirty="0"/>
              <a:t>The </a:t>
            </a:r>
            <a:r>
              <a:rPr lang="en-US" dirty="0" err="1"/>
              <a:t>LogFrame</a:t>
            </a:r>
            <a:endParaRPr dirty="0"/>
          </a:p>
        </p:txBody>
      </p:sp>
      <p:pic>
        <p:nvPicPr>
          <p:cNvPr id="256" name="Google Shape;256;p20"/>
          <p:cNvPicPr preferRelativeResize="0"/>
          <p:nvPr/>
        </p:nvPicPr>
        <p:blipFill rotWithShape="1">
          <a:blip r:embed="rId3">
            <a:alphaModFix/>
          </a:blip>
          <a:srcRect/>
          <a:stretch/>
        </p:blipFill>
        <p:spPr>
          <a:xfrm>
            <a:off x="1507839" y="0"/>
            <a:ext cx="9176321" cy="6858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Rounded"/>
              <a:buNone/>
            </a:pPr>
            <a:r>
              <a:rPr lang="en-US"/>
              <a:t>A reminder of the Goal for AESP 2017</a:t>
            </a:r>
            <a:endParaRPr/>
          </a:p>
        </p:txBody>
      </p:sp>
      <p:sp>
        <p:nvSpPr>
          <p:cNvPr id="262" name="Google Shape;262;p21"/>
          <p:cNvSpPr txBox="1">
            <a:spLocks noGrp="1"/>
          </p:cNvSpPr>
          <p:nvPr>
            <p:ph type="body" idx="1"/>
          </p:nvPr>
        </p:nvSpPr>
        <p:spPr>
          <a:xfrm>
            <a:off x="838200" y="2463799"/>
            <a:ext cx="10515600" cy="371316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Example：</a:t>
            </a:r>
            <a:endParaRPr/>
          </a:p>
          <a:p>
            <a:pPr marL="228600" lvl="0" indent="-228600" algn="l" rtl="0">
              <a:lnSpc>
                <a:spcPct val="90000"/>
              </a:lnSpc>
              <a:spcBef>
                <a:spcPts val="1000"/>
              </a:spcBef>
              <a:spcAft>
                <a:spcPts val="0"/>
              </a:spcAft>
              <a:buClr>
                <a:srgbClr val="A5A5A5"/>
              </a:buClr>
              <a:buSzPts val="2800"/>
              <a:buChar char="•"/>
            </a:pPr>
            <a:r>
              <a:rPr lang="en-US">
                <a:solidFill>
                  <a:srgbClr val="A5A5A5"/>
                </a:solidFill>
              </a:rPr>
              <a:t>Background: On March 6, 2017, a group of China-UK students have spent over 3 months creating at least 10 Business Plans... </a:t>
            </a:r>
            <a:endParaRPr/>
          </a:p>
          <a:p>
            <a:pPr marL="228600" lvl="0" indent="-228600" algn="l" rtl="0">
              <a:lnSpc>
                <a:spcPct val="90000"/>
              </a:lnSpc>
              <a:spcBef>
                <a:spcPts val="1000"/>
              </a:spcBef>
              <a:spcAft>
                <a:spcPts val="0"/>
              </a:spcAft>
              <a:buClr>
                <a:schemeClr val="dk1"/>
              </a:buClr>
              <a:buSzPts val="2800"/>
              <a:buChar char="•"/>
            </a:pPr>
            <a:r>
              <a:rPr lang="en-US"/>
              <a:t>Goal：Improve the content and presentation of existing Business Plans, so that all plans are ready to be served to Dragons in iCenter’s Den on </a:t>
            </a:r>
            <a:r>
              <a:rPr lang="en-US">
                <a:solidFill>
                  <a:srgbClr val="FF0000"/>
                </a:solidFill>
              </a:rPr>
              <a:t>Friday, March 10, 2017</a:t>
            </a:r>
            <a:r>
              <a:rPr lang="en-US"/>
              <a:t>.</a:t>
            </a:r>
            <a:endParaRPr/>
          </a:p>
          <a:p>
            <a:pPr marL="228600" lvl="0" indent="-50800" algn="l" rtl="0">
              <a:lnSpc>
                <a:spcPct val="90000"/>
              </a:lnSpc>
              <a:spcBef>
                <a:spcPts val="1000"/>
              </a:spcBef>
              <a:spcAft>
                <a:spcPts val="0"/>
              </a:spcAft>
              <a:buClr>
                <a:schemeClr val="dk1"/>
              </a:buClr>
              <a:buSzPts val="2800"/>
              <a:buNone/>
            </a:pPr>
            <a:endParaRPr/>
          </a:p>
        </p:txBody>
      </p:sp>
      <p:pic>
        <p:nvPicPr>
          <p:cNvPr id="263" name="Google Shape;263;p21"/>
          <p:cNvPicPr preferRelativeResize="0"/>
          <p:nvPr/>
        </p:nvPicPr>
        <p:blipFill rotWithShape="1">
          <a:blip r:embed="rId3">
            <a:alphaModFix/>
          </a:blip>
          <a:srcRect/>
          <a:stretch/>
        </p:blipFill>
        <p:spPr>
          <a:xfrm>
            <a:off x="520700" y="1387828"/>
            <a:ext cx="11671300" cy="876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Rounded"/>
              <a:buNone/>
            </a:pPr>
            <a:r>
              <a:rPr lang="en-US" dirty="0"/>
              <a:t>Reference Material</a:t>
            </a:r>
            <a:endParaRPr dirty="0"/>
          </a:p>
        </p:txBody>
      </p:sp>
      <p:sp>
        <p:nvSpPr>
          <p:cNvPr id="269" name="Google Shape;269;p22"/>
          <p:cNvSpPr txBox="1">
            <a:spLocks noGrp="1"/>
          </p:cNvSpPr>
          <p:nvPr>
            <p:ph type="body" idx="1"/>
          </p:nvPr>
        </p:nvSpPr>
        <p:spPr>
          <a:xfrm>
            <a:off x="838200" y="1587499"/>
            <a:ext cx="10515600" cy="4533901"/>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spcBef>
                <a:spcPts val="0"/>
              </a:spcBef>
            </a:pPr>
            <a:r>
              <a:rPr lang="en-US" dirty="0"/>
              <a:t>General Accounting Office, </a:t>
            </a:r>
            <a:r>
              <a:rPr lang="en-US" dirty="0">
                <a:hlinkClick r:id="rId3"/>
              </a:rPr>
              <a:t>Program Evaluation Strategies for Assessing How Information Dissemination Contributes to Agency Goals</a:t>
            </a:r>
            <a:r>
              <a:rPr lang="en-US" dirty="0"/>
              <a:t>, last accessed: Jan 21st, 2021</a:t>
            </a:r>
          </a:p>
          <a:p>
            <a:pPr marL="228600" lvl="0" indent="-228600">
              <a:spcBef>
                <a:spcPts val="0"/>
              </a:spcBef>
            </a:pPr>
            <a:endParaRPr lang="en-US" dirty="0"/>
          </a:p>
          <a:p>
            <a:pPr marL="228600" lvl="0" indent="-228600" algn="l" rtl="0">
              <a:lnSpc>
                <a:spcPct val="90000"/>
              </a:lnSpc>
              <a:spcBef>
                <a:spcPts val="0"/>
              </a:spcBef>
              <a:spcAft>
                <a:spcPts val="0"/>
              </a:spcAft>
              <a:buClr>
                <a:schemeClr val="dk1"/>
              </a:buClr>
              <a:buSzPts val="2800"/>
              <a:buChar char="•"/>
            </a:pPr>
            <a:r>
              <a:rPr lang="en-US" dirty="0"/>
              <a:t>David Allen, Getting Things Done: The Art of </a:t>
            </a:r>
            <a:r>
              <a:rPr lang="en-US" dirty="0" err="1"/>
              <a:t>Stree</a:t>
            </a:r>
            <a:r>
              <a:rPr lang="en-US" dirty="0"/>
              <a:t> Free Productivity, Penguin Books, Revised Edition, 2015, p. 163~169</a:t>
            </a:r>
            <a:endParaRPr dirty="0"/>
          </a:p>
          <a:p>
            <a:pPr marL="228600" lvl="0" indent="-228600" algn="l" rtl="0">
              <a:lnSpc>
                <a:spcPct val="90000"/>
              </a:lnSpc>
              <a:spcBef>
                <a:spcPts val="1000"/>
              </a:spcBef>
              <a:spcAft>
                <a:spcPts val="0"/>
              </a:spcAft>
              <a:buClr>
                <a:schemeClr val="dk1"/>
              </a:buClr>
              <a:buSzPts val="2800"/>
              <a:buChar char="•"/>
            </a:pPr>
            <a:r>
              <a:rPr lang="en-US" dirty="0"/>
              <a:t>Department for International Development of the United Kingdom, </a:t>
            </a:r>
            <a:r>
              <a:rPr lang="en-US" i="1" dirty="0"/>
              <a:t>Tools for Development: a handbook for those involved in development activity </a:t>
            </a:r>
            <a:r>
              <a:rPr lang="en-US" dirty="0"/>
              <a:t>(2002): </a:t>
            </a:r>
            <a:endParaRPr dirty="0"/>
          </a:p>
          <a:p>
            <a:pPr marL="228600" lvl="0" indent="-228600" algn="l" rtl="0">
              <a:lnSpc>
                <a:spcPct val="90000"/>
              </a:lnSpc>
              <a:spcBef>
                <a:spcPts val="1000"/>
              </a:spcBef>
              <a:spcAft>
                <a:spcPts val="0"/>
              </a:spcAft>
              <a:buClr>
                <a:schemeClr val="dk1"/>
              </a:buClr>
              <a:buSzPts val="2800"/>
              <a:buChar char="•"/>
            </a:pPr>
            <a:r>
              <a:rPr lang="en-US" dirty="0"/>
              <a:t>Electronic Resource: The Logic Frame Approach </a:t>
            </a:r>
            <a:r>
              <a:rPr lang="en-US" u="sng" dirty="0">
                <a:solidFill>
                  <a:schemeClr val="hlink"/>
                </a:solidFill>
                <a:hlinkClick r:id="rId4"/>
              </a:rPr>
              <a:t>http://unpan1.un.org/intradoc/groups/public/documents/UN/UNPAN032814.pdf</a:t>
            </a:r>
            <a:r>
              <a:rPr lang="en-US" dirty="0"/>
              <a:t> Last Accessed: March, 6, 2017</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3"/>
          <p:cNvSpPr txBox="1"/>
          <p:nvPr/>
        </p:nvSpPr>
        <p:spPr>
          <a:xfrm>
            <a:off x="3904774" y="1882817"/>
            <a:ext cx="4382453"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1">
                <a:solidFill>
                  <a:srgbClr val="3A3A3A"/>
                </a:solidFill>
                <a:latin typeface="Calibri"/>
                <a:ea typeface="Calibri"/>
                <a:cs typeface="Calibri"/>
                <a:sym typeface="Calibri"/>
              </a:rPr>
              <a:t>Q&amp;A</a:t>
            </a:r>
            <a:endParaRPr/>
          </a:p>
          <a:p>
            <a:pPr marL="0" marR="0" lvl="0" indent="0" algn="ctr" rtl="0">
              <a:spcBef>
                <a:spcPts val="0"/>
              </a:spcBef>
              <a:spcAft>
                <a:spcPts val="0"/>
              </a:spcAft>
              <a:buNone/>
            </a:pPr>
            <a:endParaRPr sz="4800" b="1">
              <a:solidFill>
                <a:srgbClr val="3A3A3A"/>
              </a:solidFill>
              <a:latin typeface="Calibri"/>
              <a:ea typeface="Calibri"/>
              <a:cs typeface="Calibri"/>
              <a:sym typeface="Calibri"/>
            </a:endParaRPr>
          </a:p>
        </p:txBody>
      </p:sp>
      <p:cxnSp>
        <p:nvCxnSpPr>
          <p:cNvPr id="276" name="Google Shape;276;p23"/>
          <p:cNvCxnSpPr/>
          <p:nvPr/>
        </p:nvCxnSpPr>
        <p:spPr>
          <a:xfrm>
            <a:off x="5090827" y="2668094"/>
            <a:ext cx="1671484" cy="0"/>
          </a:xfrm>
          <a:prstGeom prst="straightConnector1">
            <a:avLst/>
          </a:prstGeom>
          <a:noFill/>
          <a:ln w="22225" cap="flat" cmpd="sng">
            <a:solidFill>
              <a:srgbClr val="FFC001"/>
            </a:solidFill>
            <a:prstDash val="solid"/>
            <a:miter lim="800000"/>
            <a:headEnd type="none" w="sm" len="sm"/>
            <a:tailEnd type="none" w="sm" len="sm"/>
          </a:ln>
        </p:spPr>
      </p:cxnSp>
      <p:sp>
        <p:nvSpPr>
          <p:cNvPr id="277" name="Google Shape;277;p23"/>
          <p:cNvSpPr/>
          <p:nvPr/>
        </p:nvSpPr>
        <p:spPr>
          <a:xfrm>
            <a:off x="2" y="4195205"/>
            <a:ext cx="12192000" cy="2662795"/>
          </a:xfrm>
          <a:custGeom>
            <a:avLst/>
            <a:gdLst/>
            <a:ahLst/>
            <a:cxnLst/>
            <a:rect l="l" t="t" r="r" b="b"/>
            <a:pathLst>
              <a:path w="12192000" h="2662795" extrusionOk="0">
                <a:moveTo>
                  <a:pt x="0" y="0"/>
                </a:moveTo>
                <a:lnTo>
                  <a:pt x="500336" y="219312"/>
                </a:lnTo>
                <a:cubicBezTo>
                  <a:pt x="997266" y="432360"/>
                  <a:pt x="1478865" y="617218"/>
                  <a:pt x="1899137" y="689315"/>
                </a:cubicBezTo>
                <a:cubicBezTo>
                  <a:pt x="2459500" y="785444"/>
                  <a:pt x="2928423" y="616632"/>
                  <a:pt x="3362177" y="576774"/>
                </a:cubicBezTo>
                <a:cubicBezTo>
                  <a:pt x="3795931" y="536916"/>
                  <a:pt x="4046805" y="459544"/>
                  <a:pt x="4501660" y="450165"/>
                </a:cubicBezTo>
                <a:cubicBezTo>
                  <a:pt x="4956515" y="440787"/>
                  <a:pt x="5533291" y="464232"/>
                  <a:pt x="6091309" y="520503"/>
                </a:cubicBezTo>
                <a:cubicBezTo>
                  <a:pt x="6649327" y="576774"/>
                  <a:pt x="7296442" y="740897"/>
                  <a:pt x="7849771" y="787789"/>
                </a:cubicBezTo>
                <a:cubicBezTo>
                  <a:pt x="8403100" y="834681"/>
                  <a:pt x="9411285" y="801857"/>
                  <a:pt x="9411285" y="801857"/>
                </a:cubicBezTo>
                <a:cubicBezTo>
                  <a:pt x="9927100" y="811235"/>
                  <a:pt x="10478085" y="909709"/>
                  <a:pt x="10944663" y="844060"/>
                </a:cubicBezTo>
                <a:cubicBezTo>
                  <a:pt x="11352919" y="786617"/>
                  <a:pt x="12016079" y="495812"/>
                  <a:pt x="12175491" y="424008"/>
                </a:cubicBezTo>
                <a:lnTo>
                  <a:pt x="12183035" y="420587"/>
                </a:lnTo>
                <a:lnTo>
                  <a:pt x="12192000" y="420896"/>
                </a:lnTo>
                <a:lnTo>
                  <a:pt x="12192000" y="2662795"/>
                </a:lnTo>
                <a:lnTo>
                  <a:pt x="0" y="2662795"/>
                </a:lnTo>
                <a:lnTo>
                  <a:pt x="0" y="0"/>
                </a:lnTo>
                <a:close/>
              </a:path>
            </a:pathLst>
          </a:custGeom>
          <a:solidFill>
            <a:srgbClr val="3A3A3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96" name="Google Shape;96;p2"/>
          <p:cNvGrpSpPr/>
          <p:nvPr/>
        </p:nvGrpSpPr>
        <p:grpSpPr>
          <a:xfrm>
            <a:off x="1689236" y="155405"/>
            <a:ext cx="10269084" cy="6613963"/>
            <a:chOff x="1689236" y="155405"/>
            <a:chExt cx="8658545" cy="6613963"/>
          </a:xfrm>
        </p:grpSpPr>
        <p:grpSp>
          <p:nvGrpSpPr>
            <p:cNvPr id="97" name="Google Shape;97;p2"/>
            <p:cNvGrpSpPr/>
            <p:nvPr/>
          </p:nvGrpSpPr>
          <p:grpSpPr>
            <a:xfrm>
              <a:off x="1791948" y="1677450"/>
              <a:ext cx="8453120" cy="4346802"/>
              <a:chOff x="1788160" y="1716959"/>
              <a:chExt cx="8453120" cy="4346802"/>
            </a:xfrm>
          </p:grpSpPr>
          <p:grpSp>
            <p:nvGrpSpPr>
              <p:cNvPr id="98" name="Google Shape;98;p2"/>
              <p:cNvGrpSpPr/>
              <p:nvPr/>
            </p:nvGrpSpPr>
            <p:grpSpPr>
              <a:xfrm>
                <a:off x="1788160" y="1717895"/>
                <a:ext cx="8453120" cy="4345866"/>
                <a:chOff x="1788160" y="1717895"/>
                <a:chExt cx="8204778" cy="4345866"/>
              </a:xfrm>
            </p:grpSpPr>
            <p:sp>
              <p:nvSpPr>
                <p:cNvPr id="99" name="Google Shape;99;p2"/>
                <p:cNvSpPr/>
                <p:nvPr/>
              </p:nvSpPr>
              <p:spPr>
                <a:xfrm>
                  <a:off x="7950778" y="1726132"/>
                  <a:ext cx="2042160" cy="4337629"/>
                </a:xfrm>
                <a:prstGeom prst="rect">
                  <a:avLst/>
                </a:prstGeom>
                <a:noFill/>
                <a:ln w="76200" cap="flat" cmpd="sng">
                  <a:solidFill>
                    <a:srgbClr val="F6BB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0" name="Google Shape;100;p2"/>
                <p:cNvSpPr/>
                <p:nvPr/>
              </p:nvSpPr>
              <p:spPr>
                <a:xfrm>
                  <a:off x="5890549" y="1726132"/>
                  <a:ext cx="2042160" cy="4337629"/>
                </a:xfrm>
                <a:prstGeom prst="rect">
                  <a:avLst/>
                </a:prstGeom>
                <a:noFill/>
                <a:ln w="76200" cap="flat" cmpd="sng">
                  <a:solidFill>
                    <a:srgbClr val="F6BB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1" name="Google Shape;101;p2"/>
                <p:cNvSpPr/>
                <p:nvPr/>
              </p:nvSpPr>
              <p:spPr>
                <a:xfrm>
                  <a:off x="3848389" y="1717895"/>
                  <a:ext cx="2042160" cy="4337629"/>
                </a:xfrm>
                <a:prstGeom prst="rect">
                  <a:avLst/>
                </a:prstGeom>
                <a:noFill/>
                <a:ln w="76200" cap="flat" cmpd="sng">
                  <a:solidFill>
                    <a:srgbClr val="F6BB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2" name="Google Shape;102;p2"/>
                <p:cNvSpPr/>
                <p:nvPr/>
              </p:nvSpPr>
              <p:spPr>
                <a:xfrm>
                  <a:off x="1788160" y="1717896"/>
                  <a:ext cx="2042160" cy="4337629"/>
                </a:xfrm>
                <a:prstGeom prst="rect">
                  <a:avLst/>
                </a:prstGeom>
                <a:noFill/>
                <a:ln w="76200" cap="flat" cmpd="sng">
                  <a:solidFill>
                    <a:srgbClr val="F6BB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103" name="Google Shape;103;p2"/>
              <p:cNvSpPr/>
              <p:nvPr/>
            </p:nvSpPr>
            <p:spPr>
              <a:xfrm rot="-5400000" flipH="1">
                <a:off x="3377225" y="1726132"/>
                <a:ext cx="487945" cy="487945"/>
              </a:xfrm>
              <a:prstGeom prst="rtTriangle">
                <a:avLst/>
              </a:prstGeom>
              <a:solidFill>
                <a:srgbClr val="F6BB00"/>
              </a:solidFill>
              <a:ln w="12700" cap="flat" cmpd="sng">
                <a:solidFill>
                  <a:srgbClr val="F6BB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4" name="Google Shape;104;p2"/>
              <p:cNvSpPr/>
              <p:nvPr/>
            </p:nvSpPr>
            <p:spPr>
              <a:xfrm rot="-5400000" flipH="1">
                <a:off x="5522592" y="1726132"/>
                <a:ext cx="487945" cy="487945"/>
              </a:xfrm>
              <a:prstGeom prst="rtTriangle">
                <a:avLst/>
              </a:prstGeom>
              <a:solidFill>
                <a:srgbClr val="F6BB00"/>
              </a:solidFill>
              <a:ln w="12700" cap="flat" cmpd="sng">
                <a:solidFill>
                  <a:srgbClr val="F6BB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5" name="Google Shape;105;p2"/>
              <p:cNvSpPr/>
              <p:nvPr/>
            </p:nvSpPr>
            <p:spPr>
              <a:xfrm rot="-5400000" flipH="1">
                <a:off x="7591307" y="1726132"/>
                <a:ext cx="487945" cy="487945"/>
              </a:xfrm>
              <a:prstGeom prst="rtTriangle">
                <a:avLst/>
              </a:prstGeom>
              <a:solidFill>
                <a:srgbClr val="F6BB00"/>
              </a:solidFill>
              <a:ln w="12700" cap="flat" cmpd="sng">
                <a:solidFill>
                  <a:srgbClr val="F6BB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6" name="Google Shape;106;p2"/>
              <p:cNvSpPr/>
              <p:nvPr/>
            </p:nvSpPr>
            <p:spPr>
              <a:xfrm rot="-5400000" flipH="1">
                <a:off x="9726373" y="1716959"/>
                <a:ext cx="487945" cy="487945"/>
              </a:xfrm>
              <a:prstGeom prst="rtTriangle">
                <a:avLst/>
              </a:prstGeom>
              <a:solidFill>
                <a:srgbClr val="F6BB00"/>
              </a:solidFill>
              <a:ln w="12700" cap="flat" cmpd="sng">
                <a:solidFill>
                  <a:srgbClr val="F6BB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107" name="Google Shape;107;p2"/>
            <p:cNvSpPr/>
            <p:nvPr/>
          </p:nvSpPr>
          <p:spPr>
            <a:xfrm>
              <a:off x="1689236" y="954608"/>
              <a:ext cx="8658544" cy="686164"/>
            </a:xfrm>
            <a:prstGeom prst="roundRect">
              <a:avLst>
                <a:gd name="adj" fmla="val 16667"/>
              </a:avLst>
            </a:prstGeom>
            <a:no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3A3838"/>
                </a:solidFill>
                <a:latin typeface="Arial"/>
                <a:ea typeface="Arial"/>
                <a:cs typeface="Arial"/>
                <a:sym typeface="Arial"/>
              </a:endParaRPr>
            </a:p>
          </p:txBody>
        </p:sp>
        <p:sp>
          <p:nvSpPr>
            <p:cNvPr id="108" name="Google Shape;108;p2"/>
            <p:cNvSpPr/>
            <p:nvPr/>
          </p:nvSpPr>
          <p:spPr>
            <a:xfrm>
              <a:off x="1689236" y="155405"/>
              <a:ext cx="8658544" cy="713843"/>
            </a:xfrm>
            <a:prstGeom prst="roundRect">
              <a:avLst>
                <a:gd name="adj" fmla="val 16667"/>
              </a:avLst>
            </a:prstGeom>
            <a:no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200">
                <a:solidFill>
                  <a:srgbClr val="3A3838"/>
                </a:solidFill>
                <a:latin typeface="Arial"/>
                <a:ea typeface="Arial"/>
                <a:cs typeface="Arial"/>
                <a:sym typeface="Arial"/>
              </a:endParaRPr>
            </a:p>
          </p:txBody>
        </p:sp>
        <p:sp>
          <p:nvSpPr>
            <p:cNvPr id="109" name="Google Shape;109;p2"/>
            <p:cNvSpPr/>
            <p:nvPr/>
          </p:nvSpPr>
          <p:spPr>
            <a:xfrm>
              <a:off x="1689236" y="6083204"/>
              <a:ext cx="8658545" cy="686164"/>
            </a:xfrm>
            <a:prstGeom prst="roundRect">
              <a:avLst>
                <a:gd name="adj" fmla="val 16667"/>
              </a:avLst>
            </a:prstGeom>
            <a:no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3A3838"/>
                </a:solidFill>
                <a:latin typeface="Arial"/>
                <a:ea typeface="Arial"/>
                <a:cs typeface="Arial"/>
                <a:sym typeface="Arial"/>
              </a:endParaRPr>
            </a:p>
          </p:txBody>
        </p:sp>
        <p:sp>
          <p:nvSpPr>
            <p:cNvPr id="110" name="Google Shape;110;p2"/>
            <p:cNvSpPr/>
            <p:nvPr/>
          </p:nvSpPr>
          <p:spPr>
            <a:xfrm>
              <a:off x="1689236" y="946372"/>
              <a:ext cx="837267" cy="686164"/>
            </a:xfrm>
            <a:prstGeom prst="roundRect">
              <a:avLst>
                <a:gd name="adj" fmla="val 16667"/>
              </a:avLst>
            </a:prstGeom>
            <a:solidFill>
              <a:srgbClr val="3A3A3A"/>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700">
                  <a:solidFill>
                    <a:schemeClr val="lt1"/>
                  </a:solidFill>
                  <a:latin typeface="Arial"/>
                  <a:ea typeface="Arial"/>
                  <a:cs typeface="Arial"/>
                  <a:sym typeface="Arial"/>
                </a:rPr>
                <a:t>Goal</a:t>
              </a:r>
              <a:endParaRPr sz="2700">
                <a:solidFill>
                  <a:schemeClr val="lt1"/>
                </a:solidFill>
                <a:latin typeface="Arial"/>
                <a:ea typeface="Arial"/>
                <a:cs typeface="Arial"/>
                <a:sym typeface="Arial"/>
              </a:endParaRPr>
            </a:p>
          </p:txBody>
        </p:sp>
        <p:sp>
          <p:nvSpPr>
            <p:cNvPr id="111" name="Google Shape;111;p2"/>
            <p:cNvSpPr/>
            <p:nvPr/>
          </p:nvSpPr>
          <p:spPr>
            <a:xfrm>
              <a:off x="1689236" y="155405"/>
              <a:ext cx="837267" cy="686164"/>
            </a:xfrm>
            <a:prstGeom prst="roundRect">
              <a:avLst>
                <a:gd name="adj" fmla="val 16667"/>
              </a:avLst>
            </a:prstGeom>
            <a:solidFill>
              <a:srgbClr val="3A3A3A"/>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solidFill>
                    <a:schemeClr val="lt1"/>
                  </a:solidFill>
                  <a:latin typeface="Arial"/>
                  <a:ea typeface="Arial"/>
                  <a:cs typeface="Arial"/>
                  <a:sym typeface="Arial"/>
                </a:rPr>
                <a:t>Back-</a:t>
              </a:r>
              <a:endParaRPr sz="1600">
                <a:solidFill>
                  <a:schemeClr val="lt1"/>
                </a:solidFill>
                <a:latin typeface="Arial"/>
                <a:ea typeface="Arial"/>
                <a:cs typeface="Arial"/>
                <a:sym typeface="Arial"/>
              </a:endParaRPr>
            </a:p>
            <a:p>
              <a:pPr marL="0" marR="0" lvl="0" indent="0" algn="l" rtl="0">
                <a:spcBef>
                  <a:spcPts val="0"/>
                </a:spcBef>
                <a:spcAft>
                  <a:spcPts val="0"/>
                </a:spcAft>
                <a:buNone/>
              </a:pPr>
              <a:r>
                <a:rPr lang="en-US" sz="1600">
                  <a:solidFill>
                    <a:schemeClr val="lt1"/>
                  </a:solidFill>
                  <a:latin typeface="Arial"/>
                  <a:ea typeface="Arial"/>
                  <a:cs typeface="Arial"/>
                  <a:sym typeface="Arial"/>
                </a:rPr>
                <a:t>ground</a:t>
              </a:r>
              <a:endParaRPr sz="1600">
                <a:solidFill>
                  <a:schemeClr val="lt1"/>
                </a:solidFill>
                <a:latin typeface="Arial"/>
                <a:ea typeface="Arial"/>
                <a:cs typeface="Arial"/>
                <a:sym typeface="Arial"/>
              </a:endParaRPr>
            </a:p>
          </p:txBody>
        </p:sp>
        <p:sp>
          <p:nvSpPr>
            <p:cNvPr id="112" name="Google Shape;112;p2"/>
            <p:cNvSpPr/>
            <p:nvPr/>
          </p:nvSpPr>
          <p:spPr>
            <a:xfrm>
              <a:off x="1712908" y="6083204"/>
              <a:ext cx="1438955" cy="686164"/>
            </a:xfrm>
            <a:prstGeom prst="roundRect">
              <a:avLst>
                <a:gd name="adj" fmla="val 16667"/>
              </a:avLst>
            </a:prstGeom>
            <a:solidFill>
              <a:srgbClr val="3A3A3A"/>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dirty="0">
                  <a:solidFill>
                    <a:schemeClr val="lt1"/>
                  </a:solidFill>
                  <a:latin typeface="Arial"/>
                  <a:ea typeface="Arial"/>
                  <a:cs typeface="Arial"/>
                  <a:sym typeface="Arial"/>
                </a:rPr>
                <a:t>Boundary Conditions</a:t>
              </a:r>
              <a:endParaRPr sz="2000" dirty="0">
                <a:solidFill>
                  <a:schemeClr val="lt1"/>
                </a:solidFill>
                <a:latin typeface="Arial"/>
                <a:ea typeface="Arial"/>
                <a:cs typeface="Arial"/>
                <a:sym typeface="Arial"/>
              </a:endParaRPr>
            </a:p>
          </p:txBody>
        </p:sp>
      </p:grpSp>
      <p:grpSp>
        <p:nvGrpSpPr>
          <p:cNvPr id="113" name="Google Shape;113;p2"/>
          <p:cNvGrpSpPr/>
          <p:nvPr/>
        </p:nvGrpSpPr>
        <p:grpSpPr>
          <a:xfrm>
            <a:off x="-80966" y="-19050"/>
            <a:ext cx="1443042" cy="6877051"/>
            <a:chOff x="-80966" y="-19050"/>
            <a:chExt cx="1443042" cy="6877051"/>
          </a:xfrm>
        </p:grpSpPr>
        <p:sp>
          <p:nvSpPr>
            <p:cNvPr id="114" name="Google Shape;114;p2"/>
            <p:cNvSpPr/>
            <p:nvPr/>
          </p:nvSpPr>
          <p:spPr>
            <a:xfrm rot="5400000" flipH="1">
              <a:off x="-2489564" y="2408598"/>
              <a:ext cx="6260239" cy="1443042"/>
            </a:xfrm>
            <a:custGeom>
              <a:avLst/>
              <a:gdLst/>
              <a:ahLst/>
              <a:cxnLst/>
              <a:rect l="l" t="t" r="r" b="b"/>
              <a:pathLst>
                <a:path w="6260239" h="1443042" extrusionOk="0">
                  <a:moveTo>
                    <a:pt x="6260239" y="1443042"/>
                  </a:moveTo>
                  <a:lnTo>
                    <a:pt x="6260239" y="1370077"/>
                  </a:lnTo>
                  <a:lnTo>
                    <a:pt x="3239468" y="0"/>
                  </a:lnTo>
                  <a:lnTo>
                    <a:pt x="0" y="1443042"/>
                  </a:lnTo>
                  <a:close/>
                </a:path>
              </a:pathLst>
            </a:custGeom>
            <a:solidFill>
              <a:srgbClr val="FFC0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5" name="Google Shape;115;p2"/>
            <p:cNvSpPr/>
            <p:nvPr/>
          </p:nvSpPr>
          <p:spPr>
            <a:xfrm rot="5400000" flipH="1">
              <a:off x="-2557704" y="2938221"/>
              <a:ext cx="6396518" cy="1443041"/>
            </a:xfrm>
            <a:custGeom>
              <a:avLst/>
              <a:gdLst/>
              <a:ahLst/>
              <a:cxnLst/>
              <a:rect l="l" t="t" r="r" b="b"/>
              <a:pathLst>
                <a:path w="6396518" h="1443041" extrusionOk="0">
                  <a:moveTo>
                    <a:pt x="6396518" y="1443041"/>
                  </a:moveTo>
                  <a:lnTo>
                    <a:pt x="3214875" y="0"/>
                  </a:lnTo>
                  <a:lnTo>
                    <a:pt x="0" y="1432086"/>
                  </a:lnTo>
                  <a:lnTo>
                    <a:pt x="0" y="1443041"/>
                  </a:lnTo>
                  <a:close/>
                </a:path>
              </a:pathLst>
            </a:custGeom>
            <a:solidFill>
              <a:srgbClr val="3A3A3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16" name="Google Shape;116;p2"/>
            <p:cNvCxnSpPr/>
            <p:nvPr/>
          </p:nvCxnSpPr>
          <p:spPr>
            <a:xfrm rot="5400000" flipH="1">
              <a:off x="-529500" y="638885"/>
              <a:ext cx="2419074" cy="1103204"/>
            </a:xfrm>
            <a:prstGeom prst="straightConnector1">
              <a:avLst/>
            </a:prstGeom>
            <a:noFill/>
            <a:ln w="9525" cap="flat" cmpd="sng">
              <a:solidFill>
                <a:srgbClr val="3A3A3A"/>
              </a:solidFill>
              <a:prstDash val="solid"/>
              <a:miter lim="800000"/>
              <a:headEnd type="none" w="sm" len="sm"/>
              <a:tailEnd type="none" w="sm" len="sm"/>
            </a:ln>
          </p:spPr>
        </p:cxnSp>
      </p:grpSp>
      <p:sp>
        <p:nvSpPr>
          <p:cNvPr id="117" name="Google Shape;117;p2"/>
          <p:cNvSpPr txBox="1"/>
          <p:nvPr/>
        </p:nvSpPr>
        <p:spPr>
          <a:xfrm rot="5400000">
            <a:off x="-2275329" y="3370668"/>
            <a:ext cx="4881574" cy="4924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lt1"/>
                </a:solidFill>
                <a:latin typeface="Arial"/>
                <a:ea typeface="Arial"/>
                <a:cs typeface="Arial"/>
                <a:sym typeface="Arial"/>
              </a:rPr>
              <a:t>Logic Model: The Contract of your work</a:t>
            </a:r>
            <a:endParaRPr sz="2000">
              <a:solidFill>
                <a:schemeClr val="lt1"/>
              </a:solidFill>
              <a:latin typeface="Arial"/>
              <a:ea typeface="Arial"/>
              <a:cs typeface="Arial"/>
              <a:sym typeface="Arial"/>
            </a:endParaRPr>
          </a:p>
        </p:txBody>
      </p:sp>
      <p:sp>
        <p:nvSpPr>
          <p:cNvPr id="118" name="Google Shape;118;p2"/>
          <p:cNvSpPr/>
          <p:nvPr/>
        </p:nvSpPr>
        <p:spPr>
          <a:xfrm>
            <a:off x="9429977" y="2455304"/>
            <a:ext cx="2402944" cy="3647152"/>
          </a:xfrm>
          <a:prstGeom prst="rect">
            <a:avLst/>
          </a:prstGeom>
          <a:noFill/>
          <a:ln>
            <a:noFill/>
          </a:ln>
        </p:spPr>
        <p:txBody>
          <a:bodyPr spcFirstLastPara="1" wrap="square" lIns="91425" tIns="45700" rIns="91425" bIns="45700" anchor="t" anchorCtr="0">
            <a:spAutoFit/>
          </a:bodyPr>
          <a:lstStyle/>
          <a:p>
            <a:pPr marL="285750" marR="0" lvl="1" indent="-273050" algn="l" rtl="0">
              <a:lnSpc>
                <a:spcPct val="15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Initial “Logic Model”</a:t>
            </a:r>
            <a:endParaRPr sz="1200"/>
          </a:p>
          <a:p>
            <a:pPr marL="285750" marR="0" lvl="1" indent="-273050" algn="l" rtl="0">
              <a:lnSpc>
                <a:spcPct val="15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A constitution for the project/organization</a:t>
            </a:r>
            <a:endParaRPr sz="1200"/>
          </a:p>
          <a:p>
            <a:pPr marL="742950" marR="0" lvl="2" indent="-273050" algn="l" rtl="0">
              <a:lnSpc>
                <a:spcPct val="15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Participation Model</a:t>
            </a:r>
            <a:endParaRPr sz="1200"/>
          </a:p>
          <a:p>
            <a:pPr marL="742950" marR="0" lvl="2" indent="-273050" algn="l" rtl="0">
              <a:lnSpc>
                <a:spcPct val="15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Responsibilities</a:t>
            </a:r>
            <a:endParaRPr sz="1200"/>
          </a:p>
          <a:p>
            <a:pPr marL="742950" marR="0" lvl="2" indent="-273050" algn="l" rtl="0">
              <a:lnSpc>
                <a:spcPct val="15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Amendment Process</a:t>
            </a:r>
            <a:endParaRPr sz="1200"/>
          </a:p>
          <a:p>
            <a:pPr marL="285750" marR="0" lvl="1" indent="-273050" algn="l" rtl="0">
              <a:lnSpc>
                <a:spcPct val="15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Infrastructures, equipment, communication bandwidth</a:t>
            </a:r>
            <a:endParaRPr sz="1200"/>
          </a:p>
          <a:p>
            <a:pPr marL="285750" marR="0" lvl="1" indent="-273050" algn="l" rtl="0">
              <a:lnSpc>
                <a:spcPct val="15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Budget</a:t>
            </a:r>
            <a:endParaRPr sz="1200"/>
          </a:p>
          <a:p>
            <a:pPr marL="285750" marR="0" lvl="1" indent="-273050" algn="l" rtl="0">
              <a:lnSpc>
                <a:spcPct val="15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Data and Computational Resources</a:t>
            </a:r>
            <a:endParaRPr sz="1200"/>
          </a:p>
        </p:txBody>
      </p:sp>
      <p:sp>
        <p:nvSpPr>
          <p:cNvPr id="119" name="Google Shape;119;p2"/>
          <p:cNvSpPr txBox="1"/>
          <p:nvPr/>
        </p:nvSpPr>
        <p:spPr>
          <a:xfrm>
            <a:off x="6906259" y="2457465"/>
            <a:ext cx="2366066" cy="3970318"/>
          </a:xfrm>
          <a:prstGeom prst="rect">
            <a:avLst/>
          </a:prstGeom>
          <a:noFill/>
          <a:ln>
            <a:noFill/>
          </a:ln>
        </p:spPr>
        <p:txBody>
          <a:bodyPr spcFirstLastPara="1" wrap="square" lIns="91425" tIns="45700" rIns="91425" bIns="45700" anchor="t" anchorCtr="0">
            <a:spAutoFit/>
          </a:bodyPr>
          <a:lstStyle/>
          <a:p>
            <a:pPr marL="285750" marR="0" lvl="0" indent="-273050" algn="l" rtl="0">
              <a:lnSpc>
                <a:spcPct val="12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A list of essential activities in the project or organization</a:t>
            </a:r>
            <a:endParaRPr sz="1200"/>
          </a:p>
          <a:p>
            <a:pPr marL="285750" marR="0" lvl="0" indent="-273050" algn="l" rtl="0">
              <a:lnSpc>
                <a:spcPct val="12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Schedule and priorities</a:t>
            </a:r>
            <a:endParaRPr sz="1200"/>
          </a:p>
          <a:p>
            <a:pPr marL="285750" marR="0" lvl="0" indent="-273050" algn="l" rtl="0">
              <a:lnSpc>
                <a:spcPct val="12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While activities are taking place, state how and what process data can be captured for future analysis</a:t>
            </a:r>
            <a:endParaRPr sz="1200"/>
          </a:p>
          <a:p>
            <a:pPr marL="285750" marR="0" lvl="0" indent="-273050" algn="l" rtl="0">
              <a:lnSpc>
                <a:spcPct val="12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Intermediate Review Meeting with the sponsoring advisors</a:t>
            </a:r>
            <a:endParaRPr sz="1200"/>
          </a:p>
          <a:p>
            <a:pPr marL="285750" marR="0" lvl="0" indent="-273050" algn="l" rtl="0">
              <a:lnSpc>
                <a:spcPct val="12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Interactions with the target service/product audience</a:t>
            </a:r>
            <a:endParaRPr sz="1200"/>
          </a:p>
          <a:p>
            <a:pPr marL="742950" marR="0" lvl="1" indent="-273050" algn="l" rtl="0">
              <a:lnSpc>
                <a:spcPct val="12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Online and offline interaction activities</a:t>
            </a:r>
            <a:endParaRPr sz="1200"/>
          </a:p>
          <a:p>
            <a:pPr marL="285750" marR="0" lvl="0" indent="-196850" algn="l" rtl="0">
              <a:lnSpc>
                <a:spcPct val="120000"/>
              </a:lnSpc>
              <a:spcBef>
                <a:spcPts val="0"/>
              </a:spcBef>
              <a:spcAft>
                <a:spcPts val="0"/>
              </a:spcAft>
              <a:buClr>
                <a:schemeClr val="dk1"/>
              </a:buClr>
              <a:buSzPts val="1400"/>
              <a:buFont typeface="Arial"/>
              <a:buNone/>
            </a:pPr>
            <a:endParaRPr sz="1200">
              <a:solidFill>
                <a:schemeClr val="dk1"/>
              </a:solidFill>
              <a:latin typeface="Arial"/>
              <a:ea typeface="Arial"/>
              <a:cs typeface="Arial"/>
              <a:sym typeface="Arial"/>
            </a:endParaRPr>
          </a:p>
          <a:p>
            <a:pPr marL="285750" marR="0" lvl="0" indent="-196850" algn="l" rtl="0">
              <a:lnSpc>
                <a:spcPct val="120000"/>
              </a:lnSpc>
              <a:spcBef>
                <a:spcPts val="0"/>
              </a:spcBef>
              <a:spcAft>
                <a:spcPts val="0"/>
              </a:spcAft>
              <a:buClr>
                <a:schemeClr val="dk1"/>
              </a:buClr>
              <a:buSzPts val="1400"/>
              <a:buFont typeface="Arial"/>
              <a:buNone/>
            </a:pPr>
            <a:endParaRPr sz="1200">
              <a:solidFill>
                <a:schemeClr val="dk1"/>
              </a:solidFill>
              <a:latin typeface="Arial"/>
              <a:ea typeface="Arial"/>
              <a:cs typeface="Arial"/>
              <a:sym typeface="Arial"/>
            </a:endParaRPr>
          </a:p>
        </p:txBody>
      </p:sp>
      <p:sp>
        <p:nvSpPr>
          <p:cNvPr id="120" name="Google Shape;120;p2"/>
          <p:cNvSpPr txBox="1"/>
          <p:nvPr/>
        </p:nvSpPr>
        <p:spPr>
          <a:xfrm>
            <a:off x="4300060" y="2374639"/>
            <a:ext cx="2616096" cy="3711785"/>
          </a:xfrm>
          <a:prstGeom prst="rect">
            <a:avLst/>
          </a:prstGeom>
          <a:noFill/>
          <a:ln>
            <a:noFill/>
          </a:ln>
        </p:spPr>
        <p:txBody>
          <a:bodyPr spcFirstLastPara="1" wrap="square" lIns="91425" tIns="45700" rIns="91425" bIns="45700" anchor="t" anchorCtr="0">
            <a:spAutoFit/>
          </a:bodyPr>
          <a:lstStyle/>
          <a:p>
            <a:pPr marL="285750" marR="0" lvl="0" indent="-273050" algn="l" rtl="0">
              <a:lnSpc>
                <a:spcPct val="12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Specify the concrete information content or physical evidence as the measurable effects of the program’s activities。</a:t>
            </a:r>
            <a:endParaRPr sz="1200">
              <a:solidFill>
                <a:schemeClr val="dk1"/>
              </a:solidFill>
              <a:latin typeface="Arial"/>
              <a:ea typeface="Arial"/>
              <a:cs typeface="Arial"/>
              <a:sym typeface="Arial"/>
            </a:endParaRPr>
          </a:p>
          <a:p>
            <a:pPr marL="285750" marR="0" lvl="0" indent="-273050" algn="l" rtl="0">
              <a:lnSpc>
                <a:spcPct val="12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Witness accounts, evidence of effects</a:t>
            </a:r>
            <a:endParaRPr sz="1200"/>
          </a:p>
          <a:p>
            <a:pPr marL="285750" marR="0" lvl="0" indent="-273050" algn="l" rtl="0">
              <a:lnSpc>
                <a:spcPct val="12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Process data generated by participants of the program</a:t>
            </a:r>
            <a:endParaRPr sz="1200"/>
          </a:p>
          <a:p>
            <a:pPr marL="285750" marR="0" lvl="0" indent="-273050" algn="l" rtl="0">
              <a:lnSpc>
                <a:spcPct val="12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Measurable differences of capabilities, ideas, and other programs.</a:t>
            </a:r>
            <a:endParaRPr sz="1200"/>
          </a:p>
          <a:p>
            <a:pPr marL="285750" marR="0" lvl="0" indent="-273050" algn="l" rtl="0">
              <a:lnSpc>
                <a:spcPct val="12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Project reports, Analysis Reports, Business Proposals, or other types of summative documentation</a:t>
            </a:r>
            <a:endParaRPr sz="1200"/>
          </a:p>
        </p:txBody>
      </p:sp>
      <p:sp>
        <p:nvSpPr>
          <p:cNvPr id="121" name="Google Shape;121;p2"/>
          <p:cNvSpPr txBox="1"/>
          <p:nvPr/>
        </p:nvSpPr>
        <p:spPr>
          <a:xfrm>
            <a:off x="1833132" y="2383724"/>
            <a:ext cx="2463347" cy="3699090"/>
          </a:xfrm>
          <a:prstGeom prst="rect">
            <a:avLst/>
          </a:prstGeom>
          <a:noFill/>
          <a:ln>
            <a:noFill/>
          </a:ln>
        </p:spPr>
        <p:txBody>
          <a:bodyPr spcFirstLastPara="1" wrap="square" lIns="91425" tIns="45700" rIns="91425" bIns="45700" anchor="t" anchorCtr="0">
            <a:spAutoFit/>
          </a:bodyPr>
          <a:lstStyle/>
          <a:p>
            <a:pPr marL="285750" marR="0" lvl="0" indent="-273050" algn="l" rtl="0">
              <a:lnSpc>
                <a:spcPct val="12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Offer the indicators and criteria for desirable outcomes</a:t>
            </a:r>
            <a:endParaRPr sz="1200"/>
          </a:p>
          <a:p>
            <a:pPr marL="285750" marR="0" lvl="0" indent="-273050" algn="l" rtl="0">
              <a:lnSpc>
                <a:spcPct val="12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The indicators and criteria should be multi-faceted and complementary, so that they together ensure meaningful success</a:t>
            </a:r>
            <a:endParaRPr sz="1200"/>
          </a:p>
          <a:p>
            <a:pPr marL="285750" marR="0" lvl="0" indent="-273050" algn="l" rtl="0">
              <a:lnSpc>
                <a:spcPct val="12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Descriptions of desirable outcome should be composed of qualitative and quantitative conditions</a:t>
            </a:r>
            <a:endParaRPr sz="1200"/>
          </a:p>
          <a:p>
            <a:pPr marL="285750" marR="0" lvl="0" indent="-273050" algn="l" rtl="0">
              <a:lnSpc>
                <a:spcPct val="12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Outcome statements should form the basis for  OUTPUT (deliverables)</a:t>
            </a:r>
            <a:endParaRPr sz="1200"/>
          </a:p>
        </p:txBody>
      </p:sp>
      <p:sp>
        <p:nvSpPr>
          <p:cNvPr id="122" name="Google Shape;122;p2"/>
          <p:cNvSpPr txBox="1"/>
          <p:nvPr/>
        </p:nvSpPr>
        <p:spPr>
          <a:xfrm>
            <a:off x="2705922" y="952138"/>
            <a:ext cx="913057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An imperative statement that clarify the objectives of planned actions or a proposed organization, given the situations presented in the Background section</a:t>
            </a:r>
            <a:endParaRPr sz="1200"/>
          </a:p>
        </p:txBody>
      </p:sp>
      <p:sp>
        <p:nvSpPr>
          <p:cNvPr id="123" name="Google Shape;123;p2"/>
          <p:cNvSpPr txBox="1"/>
          <p:nvPr/>
        </p:nvSpPr>
        <p:spPr>
          <a:xfrm>
            <a:off x="2697229" y="224588"/>
            <a:ext cx="9139272"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Describe a Situation’s Temporal and Spatial Context that deserves deliberate project-based actions or the incorporation of an active organization</a:t>
            </a:r>
            <a:endParaRPr sz="1200"/>
          </a:p>
        </p:txBody>
      </p:sp>
      <p:sp>
        <p:nvSpPr>
          <p:cNvPr id="124" name="Google Shape;124;p2"/>
          <p:cNvSpPr txBox="1"/>
          <p:nvPr/>
        </p:nvSpPr>
        <p:spPr>
          <a:xfrm>
            <a:off x="3445999" y="6103388"/>
            <a:ext cx="839050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As project proceeds, the content of a Logic Model must be updated, therefore, the speed and consistency of propagating updates is of critical importance. A key reason for keeping Logic Model simple, is to ensure that the amount of time required to refine and transmit Logic Model to its participants is relatively small, therefore, we can increase the speed and consistency of the latest version of Logic Model.</a:t>
            </a:r>
            <a:endParaRPr sz="1200"/>
          </a:p>
        </p:txBody>
      </p:sp>
      <p:sp>
        <p:nvSpPr>
          <p:cNvPr id="125" name="Google Shape;125;p2"/>
          <p:cNvSpPr/>
          <p:nvPr/>
        </p:nvSpPr>
        <p:spPr>
          <a:xfrm>
            <a:off x="2257640" y="1782027"/>
            <a:ext cx="1543338" cy="572221"/>
          </a:xfrm>
          <a:prstGeom prst="roundRect">
            <a:avLst>
              <a:gd name="adj" fmla="val 16667"/>
            </a:avLst>
          </a:prstGeom>
          <a:solidFill>
            <a:srgbClr val="3A3A3A"/>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Arial"/>
                <a:ea typeface="Arial"/>
                <a:cs typeface="Arial"/>
                <a:sym typeface="Arial"/>
              </a:rPr>
              <a:t>Outcome</a:t>
            </a:r>
            <a:endParaRPr sz="2400">
              <a:solidFill>
                <a:schemeClr val="lt1"/>
              </a:solidFill>
              <a:latin typeface="Arial"/>
              <a:ea typeface="Arial"/>
              <a:cs typeface="Arial"/>
              <a:sym typeface="Arial"/>
            </a:endParaRPr>
          </a:p>
        </p:txBody>
      </p:sp>
      <p:sp>
        <p:nvSpPr>
          <p:cNvPr id="126" name="Google Shape;126;p2"/>
          <p:cNvSpPr/>
          <p:nvPr/>
        </p:nvSpPr>
        <p:spPr>
          <a:xfrm>
            <a:off x="4953938" y="1782027"/>
            <a:ext cx="1188892" cy="572221"/>
          </a:xfrm>
          <a:prstGeom prst="roundRect">
            <a:avLst>
              <a:gd name="adj" fmla="val 16667"/>
            </a:avLst>
          </a:prstGeom>
          <a:solidFill>
            <a:srgbClr val="3A3A3A"/>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a:solidFill>
                  <a:schemeClr val="lt1"/>
                </a:solidFill>
                <a:latin typeface="Arial"/>
                <a:ea typeface="Arial"/>
                <a:cs typeface="Arial"/>
                <a:sym typeface="Arial"/>
              </a:rPr>
              <a:t>Output</a:t>
            </a:r>
            <a:endParaRPr sz="2400">
              <a:solidFill>
                <a:schemeClr val="lt1"/>
              </a:solidFill>
              <a:latin typeface="Arial"/>
              <a:ea typeface="Arial"/>
              <a:cs typeface="Arial"/>
              <a:sym typeface="Arial"/>
            </a:endParaRPr>
          </a:p>
        </p:txBody>
      </p:sp>
      <p:sp>
        <p:nvSpPr>
          <p:cNvPr id="127" name="Google Shape;127;p2"/>
          <p:cNvSpPr/>
          <p:nvPr/>
        </p:nvSpPr>
        <p:spPr>
          <a:xfrm>
            <a:off x="7315268" y="1782026"/>
            <a:ext cx="1531145" cy="572221"/>
          </a:xfrm>
          <a:prstGeom prst="roundRect">
            <a:avLst>
              <a:gd name="adj" fmla="val 16667"/>
            </a:avLst>
          </a:prstGeom>
          <a:solidFill>
            <a:srgbClr val="3A3A3A"/>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Arial"/>
                <a:ea typeface="Arial"/>
                <a:cs typeface="Arial"/>
                <a:sym typeface="Arial"/>
              </a:rPr>
              <a:t>Activities</a:t>
            </a:r>
            <a:endParaRPr/>
          </a:p>
        </p:txBody>
      </p:sp>
      <p:sp>
        <p:nvSpPr>
          <p:cNvPr id="128" name="Google Shape;128;p2"/>
          <p:cNvSpPr/>
          <p:nvPr/>
        </p:nvSpPr>
        <p:spPr>
          <a:xfrm>
            <a:off x="9951790" y="1782026"/>
            <a:ext cx="1245816" cy="572221"/>
          </a:xfrm>
          <a:prstGeom prst="roundRect">
            <a:avLst>
              <a:gd name="adj" fmla="val 16667"/>
            </a:avLst>
          </a:prstGeom>
          <a:solidFill>
            <a:srgbClr val="3A3A3A"/>
          </a:solidFill>
          <a:ln w="28575" cap="flat" cmpd="sng">
            <a:solidFill>
              <a:srgbClr val="3A38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Arial"/>
                <a:ea typeface="Arial"/>
                <a:cs typeface="Arial"/>
                <a:sym typeface="Arial"/>
              </a:rPr>
              <a:t>Input</a:t>
            </a:r>
            <a:endParaRPr sz="2400">
              <a:solidFill>
                <a:schemeClr val="lt1"/>
              </a:solidFill>
              <a:latin typeface="Arial"/>
              <a:ea typeface="Arial"/>
              <a:cs typeface="Arial"/>
              <a:sym typeface="Arial"/>
            </a:endParaRPr>
          </a:p>
        </p:txBody>
      </p:sp>
      <p:sp>
        <p:nvSpPr>
          <p:cNvPr id="35" name="Google Shape;135;p3">
            <a:extLst>
              <a:ext uri="{FF2B5EF4-FFF2-40B4-BE49-F238E27FC236}">
                <a16:creationId xmlns:a16="http://schemas.microsoft.com/office/drawing/2014/main" id="{8E5C86FD-5924-9640-B3BB-665F3E14DA75}"/>
              </a:ext>
            </a:extLst>
          </p:cNvPr>
          <p:cNvSpPr txBox="1"/>
          <p:nvPr/>
        </p:nvSpPr>
        <p:spPr>
          <a:xfrm>
            <a:off x="6756589" y="25823"/>
            <a:ext cx="577402"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dirty="0">
                <a:solidFill>
                  <a:srgbClr val="FF0000"/>
                </a:solidFill>
                <a:latin typeface="Arial"/>
                <a:ea typeface="Arial"/>
                <a:cs typeface="Arial"/>
                <a:sym typeface="Arial"/>
              </a:rPr>
              <a:t>1</a:t>
            </a:r>
            <a:endParaRPr sz="6000" dirty="0">
              <a:solidFill>
                <a:srgbClr val="FF0000"/>
              </a:solidFill>
              <a:latin typeface="Arial"/>
              <a:ea typeface="Arial"/>
              <a:cs typeface="Arial"/>
              <a:sym typeface="Arial"/>
            </a:endParaRPr>
          </a:p>
        </p:txBody>
      </p:sp>
      <p:sp>
        <p:nvSpPr>
          <p:cNvPr id="36" name="Google Shape;136;p3">
            <a:extLst>
              <a:ext uri="{FF2B5EF4-FFF2-40B4-BE49-F238E27FC236}">
                <a16:creationId xmlns:a16="http://schemas.microsoft.com/office/drawing/2014/main" id="{EA46D12B-C15E-064C-92EB-942CC39CC191}"/>
              </a:ext>
            </a:extLst>
          </p:cNvPr>
          <p:cNvSpPr txBox="1"/>
          <p:nvPr/>
        </p:nvSpPr>
        <p:spPr>
          <a:xfrm>
            <a:off x="6741599" y="799536"/>
            <a:ext cx="577402"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dirty="0">
                <a:solidFill>
                  <a:srgbClr val="FF0000"/>
                </a:solidFill>
                <a:latin typeface="Arial"/>
                <a:ea typeface="Arial"/>
                <a:cs typeface="Arial"/>
                <a:sym typeface="Arial"/>
              </a:rPr>
              <a:t>2</a:t>
            </a:r>
            <a:endParaRPr sz="6000" dirty="0">
              <a:solidFill>
                <a:srgbClr val="FF0000"/>
              </a:solidFill>
              <a:latin typeface="Arial"/>
              <a:ea typeface="Arial"/>
              <a:cs typeface="Arial"/>
              <a:sym typeface="Arial"/>
            </a:endParaRPr>
          </a:p>
        </p:txBody>
      </p:sp>
      <p:sp>
        <p:nvSpPr>
          <p:cNvPr id="37" name="Google Shape;137;p3">
            <a:extLst>
              <a:ext uri="{FF2B5EF4-FFF2-40B4-BE49-F238E27FC236}">
                <a16:creationId xmlns:a16="http://schemas.microsoft.com/office/drawing/2014/main" id="{D77D3BEE-5850-EA45-A08C-2002E9FF63D6}"/>
              </a:ext>
            </a:extLst>
          </p:cNvPr>
          <p:cNvSpPr txBox="1"/>
          <p:nvPr/>
        </p:nvSpPr>
        <p:spPr>
          <a:xfrm>
            <a:off x="2763698" y="3263217"/>
            <a:ext cx="577402"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a:solidFill>
                  <a:srgbClr val="FF0000"/>
                </a:solidFill>
                <a:latin typeface="Arial"/>
                <a:ea typeface="Arial"/>
                <a:cs typeface="Arial"/>
                <a:sym typeface="Arial"/>
              </a:rPr>
              <a:t>3</a:t>
            </a:r>
            <a:endParaRPr sz="6000">
              <a:solidFill>
                <a:srgbClr val="FF0000"/>
              </a:solidFill>
              <a:latin typeface="Arial"/>
              <a:ea typeface="Arial"/>
              <a:cs typeface="Arial"/>
              <a:sym typeface="Arial"/>
            </a:endParaRPr>
          </a:p>
        </p:txBody>
      </p:sp>
      <p:sp>
        <p:nvSpPr>
          <p:cNvPr id="38" name="Google Shape;138;p3">
            <a:extLst>
              <a:ext uri="{FF2B5EF4-FFF2-40B4-BE49-F238E27FC236}">
                <a16:creationId xmlns:a16="http://schemas.microsoft.com/office/drawing/2014/main" id="{303A3146-ADF8-F849-B3F8-B2C64DA41107}"/>
              </a:ext>
            </a:extLst>
          </p:cNvPr>
          <p:cNvSpPr txBox="1"/>
          <p:nvPr/>
        </p:nvSpPr>
        <p:spPr>
          <a:xfrm>
            <a:off x="5259683" y="3276742"/>
            <a:ext cx="577402"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a:solidFill>
                  <a:srgbClr val="FF0000"/>
                </a:solidFill>
                <a:latin typeface="Arial"/>
                <a:ea typeface="Arial"/>
                <a:cs typeface="Arial"/>
                <a:sym typeface="Arial"/>
              </a:rPr>
              <a:t>4</a:t>
            </a:r>
            <a:endParaRPr sz="6000">
              <a:solidFill>
                <a:srgbClr val="FF0000"/>
              </a:solidFill>
              <a:latin typeface="Arial"/>
              <a:ea typeface="Arial"/>
              <a:cs typeface="Arial"/>
              <a:sym typeface="Arial"/>
            </a:endParaRPr>
          </a:p>
        </p:txBody>
      </p:sp>
      <p:sp>
        <p:nvSpPr>
          <p:cNvPr id="39" name="Google Shape;139;p3">
            <a:extLst>
              <a:ext uri="{FF2B5EF4-FFF2-40B4-BE49-F238E27FC236}">
                <a16:creationId xmlns:a16="http://schemas.microsoft.com/office/drawing/2014/main" id="{BA1A2D84-FE0B-AB4F-A93C-4388B1BB3701}"/>
              </a:ext>
            </a:extLst>
          </p:cNvPr>
          <p:cNvSpPr txBox="1"/>
          <p:nvPr/>
        </p:nvSpPr>
        <p:spPr>
          <a:xfrm>
            <a:off x="7782738" y="3339368"/>
            <a:ext cx="577402"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dirty="0">
                <a:solidFill>
                  <a:srgbClr val="FF0000"/>
                </a:solidFill>
                <a:latin typeface="Arial"/>
                <a:ea typeface="Arial"/>
                <a:cs typeface="Arial"/>
                <a:sym typeface="Arial"/>
              </a:rPr>
              <a:t>5</a:t>
            </a:r>
            <a:endParaRPr sz="6000" dirty="0">
              <a:solidFill>
                <a:srgbClr val="FF0000"/>
              </a:solidFill>
              <a:latin typeface="Arial"/>
              <a:ea typeface="Arial"/>
              <a:cs typeface="Arial"/>
              <a:sym typeface="Arial"/>
            </a:endParaRPr>
          </a:p>
        </p:txBody>
      </p:sp>
      <p:sp>
        <p:nvSpPr>
          <p:cNvPr id="40" name="Google Shape;140;p3">
            <a:extLst>
              <a:ext uri="{FF2B5EF4-FFF2-40B4-BE49-F238E27FC236}">
                <a16:creationId xmlns:a16="http://schemas.microsoft.com/office/drawing/2014/main" id="{B045580D-9355-7045-80D9-4C37D199FF5E}"/>
              </a:ext>
            </a:extLst>
          </p:cNvPr>
          <p:cNvSpPr txBox="1"/>
          <p:nvPr/>
        </p:nvSpPr>
        <p:spPr>
          <a:xfrm>
            <a:off x="10305794" y="3426961"/>
            <a:ext cx="577402"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dirty="0">
                <a:solidFill>
                  <a:srgbClr val="FF0000"/>
                </a:solidFill>
                <a:latin typeface="Arial"/>
                <a:ea typeface="Arial"/>
                <a:cs typeface="Arial"/>
                <a:sym typeface="Arial"/>
              </a:rPr>
              <a:t>6</a:t>
            </a:r>
            <a:endParaRPr sz="6000" dirty="0">
              <a:solidFill>
                <a:srgbClr val="FF0000"/>
              </a:solidFill>
              <a:latin typeface="Arial"/>
              <a:ea typeface="Arial"/>
              <a:cs typeface="Arial"/>
              <a:sym typeface="Arial"/>
            </a:endParaRPr>
          </a:p>
        </p:txBody>
      </p:sp>
      <p:sp>
        <p:nvSpPr>
          <p:cNvPr id="41" name="Google Shape;141;p3">
            <a:extLst>
              <a:ext uri="{FF2B5EF4-FFF2-40B4-BE49-F238E27FC236}">
                <a16:creationId xmlns:a16="http://schemas.microsoft.com/office/drawing/2014/main" id="{BC37091F-DB89-CC42-8131-A9A1684C55BE}"/>
              </a:ext>
            </a:extLst>
          </p:cNvPr>
          <p:cNvSpPr txBox="1"/>
          <p:nvPr/>
        </p:nvSpPr>
        <p:spPr>
          <a:xfrm>
            <a:off x="6837405" y="5918454"/>
            <a:ext cx="577402"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dirty="0">
                <a:solidFill>
                  <a:srgbClr val="FF0000"/>
                </a:solidFill>
                <a:latin typeface="Arial"/>
                <a:ea typeface="Arial"/>
                <a:cs typeface="Arial"/>
                <a:sym typeface="Arial"/>
              </a:rPr>
              <a:t>7</a:t>
            </a:r>
            <a:endParaRPr sz="6000" dirty="0">
              <a:solidFill>
                <a:srgbClr val="FF0000"/>
              </a:solidFill>
              <a:latin typeface="Arial"/>
              <a:ea typeface="Arial"/>
              <a:cs typeface="Arial"/>
              <a:sym typeface="Arial"/>
            </a:endParaRPr>
          </a:p>
        </p:txBody>
      </p:sp>
    </p:spTree>
    <p:extLst>
      <p:ext uri="{BB962C8B-B14F-4D97-AF65-F5344CB8AC3E}">
        <p14:creationId xmlns:p14="http://schemas.microsoft.com/office/powerpoint/2010/main" val="4125227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Rounded"/>
              <a:buNone/>
            </a:pPr>
            <a:r>
              <a:rPr lang="en-US"/>
              <a:t>Sequence</a:t>
            </a:r>
            <a:endParaRPr/>
          </a:p>
        </p:txBody>
      </p:sp>
      <p:sp>
        <p:nvSpPr>
          <p:cNvPr id="147" name="Google Shape;147;p4"/>
          <p:cNvSpPr txBox="1">
            <a:spLocks noGrp="1"/>
          </p:cNvSpPr>
          <p:nvPr>
            <p:ph type="body" idx="1"/>
          </p:nvPr>
        </p:nvSpPr>
        <p:spPr>
          <a:xfrm>
            <a:off x="838200" y="1825625"/>
            <a:ext cx="65532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80000"/>
              </a:lnSpc>
              <a:spcBef>
                <a:spcPts val="0"/>
              </a:spcBef>
              <a:spcAft>
                <a:spcPts val="0"/>
              </a:spcAft>
              <a:buClr>
                <a:schemeClr val="dk1"/>
              </a:buClr>
              <a:buSzPts val="2590"/>
              <a:buChar char="•"/>
            </a:pPr>
            <a:r>
              <a:rPr lang="en-US" sz="2590"/>
              <a:t>Starting with Background、do NOT start with Input. </a:t>
            </a:r>
            <a:endParaRPr/>
          </a:p>
          <a:p>
            <a:pPr marL="685800" lvl="1" indent="-228600" algn="l" rtl="0">
              <a:lnSpc>
                <a:spcPct val="80000"/>
              </a:lnSpc>
              <a:spcBef>
                <a:spcPts val="500"/>
              </a:spcBef>
              <a:spcAft>
                <a:spcPts val="0"/>
              </a:spcAft>
              <a:buClr>
                <a:schemeClr val="dk1"/>
              </a:buClr>
              <a:buSzPts val="2220"/>
              <a:buChar char="•"/>
            </a:pPr>
            <a:r>
              <a:rPr lang="en-US" sz="2220"/>
              <a:t>Follow the sequential number, filling up the seven boxes.</a:t>
            </a:r>
            <a:endParaRPr/>
          </a:p>
          <a:p>
            <a:pPr marL="228600" lvl="0" indent="-228600" algn="l" rtl="0">
              <a:lnSpc>
                <a:spcPct val="80000"/>
              </a:lnSpc>
              <a:spcBef>
                <a:spcPts val="1000"/>
              </a:spcBef>
              <a:spcAft>
                <a:spcPts val="0"/>
              </a:spcAft>
              <a:buClr>
                <a:schemeClr val="dk1"/>
              </a:buClr>
              <a:buSzPts val="2590"/>
              <a:buChar char="•"/>
            </a:pPr>
            <a:r>
              <a:rPr lang="en-US" sz="2590"/>
              <a:t>Each box represents one layer of your understanding of the overall system at hand</a:t>
            </a:r>
            <a:endParaRPr/>
          </a:p>
          <a:p>
            <a:pPr marL="685800" lvl="1" indent="-228600" algn="l" rtl="0">
              <a:lnSpc>
                <a:spcPct val="80000"/>
              </a:lnSpc>
              <a:spcBef>
                <a:spcPts val="500"/>
              </a:spcBef>
              <a:spcAft>
                <a:spcPts val="0"/>
              </a:spcAft>
              <a:buClr>
                <a:schemeClr val="dk1"/>
              </a:buClr>
              <a:buSzPts val="2220"/>
              <a:buChar char="•"/>
            </a:pPr>
            <a:r>
              <a:rPr lang="en-US" sz="2220"/>
              <a:t>Your understanding is reflected through your choice of words.</a:t>
            </a:r>
            <a:endParaRPr/>
          </a:p>
          <a:p>
            <a:pPr marL="228600" lvl="0" indent="-228600" algn="l" rtl="0">
              <a:lnSpc>
                <a:spcPct val="80000"/>
              </a:lnSpc>
              <a:spcBef>
                <a:spcPts val="1000"/>
              </a:spcBef>
              <a:spcAft>
                <a:spcPts val="0"/>
              </a:spcAft>
              <a:buClr>
                <a:schemeClr val="dk1"/>
              </a:buClr>
              <a:buSzPts val="2590"/>
              <a:buChar char="•"/>
            </a:pPr>
            <a:r>
              <a:rPr lang="en-US" sz="2590"/>
              <a:t>It is necessary to iteratively refine your statements in each box. (Starting from background.)</a:t>
            </a:r>
            <a:endParaRPr/>
          </a:p>
          <a:p>
            <a:pPr marL="228600" lvl="0" indent="-64135" algn="l" rtl="0">
              <a:lnSpc>
                <a:spcPct val="80000"/>
              </a:lnSpc>
              <a:spcBef>
                <a:spcPts val="1000"/>
              </a:spcBef>
              <a:spcAft>
                <a:spcPts val="0"/>
              </a:spcAft>
              <a:buClr>
                <a:schemeClr val="dk1"/>
              </a:buClr>
              <a:buSzPts val="2590"/>
              <a:buNone/>
            </a:pPr>
            <a:endParaRPr sz="2590"/>
          </a:p>
        </p:txBody>
      </p:sp>
      <p:pic>
        <p:nvPicPr>
          <p:cNvPr id="148" name="Google Shape;148;p4"/>
          <p:cNvPicPr preferRelativeResize="0"/>
          <p:nvPr/>
        </p:nvPicPr>
        <p:blipFill rotWithShape="1">
          <a:blip r:embed="rId3">
            <a:alphaModFix/>
          </a:blip>
          <a:srcRect/>
          <a:stretch/>
        </p:blipFill>
        <p:spPr>
          <a:xfrm>
            <a:off x="7653910" y="1690688"/>
            <a:ext cx="3912997" cy="4233863"/>
          </a:xfrm>
          <a:prstGeom prst="rect">
            <a:avLst/>
          </a:prstGeom>
          <a:noFill/>
          <a:ln>
            <a:noFill/>
          </a:ln>
        </p:spPr>
      </p:pic>
      <p:pic>
        <p:nvPicPr>
          <p:cNvPr id="149" name="Google Shape;149;p4"/>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923399" y="429815"/>
            <a:ext cx="2172601" cy="119618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Rounded"/>
              <a:buNone/>
            </a:pPr>
            <a:r>
              <a:rPr lang="en-US"/>
              <a:t>Background</a:t>
            </a:r>
            <a:endParaRPr/>
          </a:p>
        </p:txBody>
      </p:sp>
      <p:sp>
        <p:nvSpPr>
          <p:cNvPr id="155" name="Google Shape;155;p5"/>
          <p:cNvSpPr txBox="1">
            <a:spLocks noGrp="1"/>
          </p:cNvSpPr>
          <p:nvPr>
            <p:ph type="body" idx="1"/>
          </p:nvPr>
        </p:nvSpPr>
        <p:spPr>
          <a:xfrm>
            <a:off x="838200" y="2628899"/>
            <a:ext cx="10515600" cy="354806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Logic Model is a tool for inspecting and reviewing project proposals by the </a:t>
            </a:r>
            <a:r>
              <a:rPr lang="en-US" dirty="0">
                <a:hlinkClick r:id="rId3"/>
              </a:rPr>
              <a:t>Office of General Accounting of the United States of America</a:t>
            </a:r>
            <a:r>
              <a:rPr lang="en-US" dirty="0"/>
              <a:t>. It is also used by United Nations</a:t>
            </a:r>
            <a:endParaRPr dirty="0"/>
          </a:p>
          <a:p>
            <a:pPr marL="228600" lvl="0" indent="-228600" algn="l" rtl="0">
              <a:lnSpc>
                <a:spcPct val="90000"/>
              </a:lnSpc>
              <a:spcBef>
                <a:spcPts val="1000"/>
              </a:spcBef>
              <a:spcAft>
                <a:spcPts val="0"/>
              </a:spcAft>
              <a:buClr>
                <a:schemeClr val="dk1"/>
              </a:buClr>
              <a:buSzPts val="2800"/>
              <a:buChar char="•"/>
            </a:pPr>
            <a:r>
              <a:rPr lang="en-US" dirty="0"/>
              <a:t>This document is a required communication instrument </a:t>
            </a:r>
            <a:r>
              <a:rPr lang="en-US" dirty="0">
                <a:solidFill>
                  <a:srgbClr val="FF0000"/>
                </a:solidFill>
              </a:rPr>
              <a:t>BEFORE</a:t>
            </a:r>
            <a:r>
              <a:rPr lang="en-US" dirty="0"/>
              <a:t> any project starts.</a:t>
            </a:r>
            <a:endParaRPr dirty="0"/>
          </a:p>
          <a:p>
            <a:pPr marL="228600" lvl="0" indent="-228600" algn="l" rtl="0">
              <a:lnSpc>
                <a:spcPct val="90000"/>
              </a:lnSpc>
              <a:spcBef>
                <a:spcPts val="1000"/>
              </a:spcBef>
              <a:spcAft>
                <a:spcPts val="0"/>
              </a:spcAft>
              <a:buClr>
                <a:schemeClr val="dk1"/>
              </a:buClr>
              <a:buSzPts val="2800"/>
              <a:buChar char="•"/>
            </a:pPr>
            <a:r>
              <a:rPr lang="en-US" dirty="0"/>
              <a:t>A description of background should portrait a pain point, a situation where something must be done to avoid disaster or to ensure </a:t>
            </a:r>
            <a:r>
              <a:rPr lang="en-US" dirty="0" err="1"/>
              <a:t>forseeable</a:t>
            </a:r>
            <a:r>
              <a:rPr lang="en-US" dirty="0"/>
              <a:t> success.</a:t>
            </a:r>
            <a:endParaRPr dirty="0"/>
          </a:p>
        </p:txBody>
      </p:sp>
      <p:pic>
        <p:nvPicPr>
          <p:cNvPr id="156" name="Google Shape;156;p5"/>
          <p:cNvPicPr preferRelativeResize="0"/>
          <p:nvPr/>
        </p:nvPicPr>
        <p:blipFill rotWithShape="1">
          <a:blip r:embed="rId4">
            <a:alphaModFix/>
          </a:blip>
          <a:srcRect/>
          <a:stretch/>
        </p:blipFill>
        <p:spPr>
          <a:xfrm>
            <a:off x="273050" y="1394883"/>
            <a:ext cx="11645900" cy="95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Rounded"/>
              <a:buNone/>
            </a:pPr>
            <a:r>
              <a:rPr lang="en-US"/>
              <a:t>Sample Background Statements：</a:t>
            </a:r>
            <a:endParaRPr/>
          </a:p>
        </p:txBody>
      </p:sp>
      <p:sp>
        <p:nvSpPr>
          <p:cNvPr id="162" name="Google Shape;162;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In the last ten years, the average GPA of university graduates are constantly increasing, but the employment rate and employability indices are dropping rapidly.</a:t>
            </a:r>
            <a:endParaRPr/>
          </a:p>
          <a:p>
            <a:pPr marL="228600" lvl="0" indent="-228600" algn="l" rtl="0">
              <a:lnSpc>
                <a:spcPct val="90000"/>
              </a:lnSpc>
              <a:spcBef>
                <a:spcPts val="1000"/>
              </a:spcBef>
              <a:spcAft>
                <a:spcPts val="0"/>
              </a:spcAft>
              <a:buClr>
                <a:schemeClr val="dk1"/>
              </a:buClr>
              <a:buSzPts val="2800"/>
              <a:buChar char="•"/>
            </a:pPr>
            <a:r>
              <a:rPr lang="en-US"/>
              <a:t>In XYZ vocational school, more than 20 percent of students skip hand-on classes, and many skips classes in general, but the graduation rate is nearly 100 percent, and their starting salary are also increasing. </a:t>
            </a: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US"/>
              <a:t>Note that certain time and categorization of target persons are explicitly stated in Background.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Rounded"/>
              <a:buNone/>
            </a:pPr>
            <a:r>
              <a:rPr lang="en-US"/>
              <a:t>Goal</a:t>
            </a:r>
            <a:endParaRPr/>
          </a:p>
        </p:txBody>
      </p:sp>
      <p:sp>
        <p:nvSpPr>
          <p:cNvPr id="168" name="Google Shape;168;p7"/>
          <p:cNvSpPr txBox="1">
            <a:spLocks noGrp="1"/>
          </p:cNvSpPr>
          <p:nvPr>
            <p:ph type="body" idx="1"/>
          </p:nvPr>
        </p:nvSpPr>
        <p:spPr>
          <a:xfrm>
            <a:off x="838200" y="2463799"/>
            <a:ext cx="10515600" cy="371316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590"/>
              <a:buChar char="•"/>
            </a:pPr>
            <a:r>
              <a:rPr lang="en-US" sz="2590"/>
              <a:t>A concise mission statement, covering multiple layers of objectives</a:t>
            </a:r>
            <a:endParaRPr/>
          </a:p>
          <a:p>
            <a:pPr marL="228600" lvl="0" indent="-228600" algn="l" rtl="0">
              <a:lnSpc>
                <a:spcPct val="90000"/>
              </a:lnSpc>
              <a:spcBef>
                <a:spcPts val="1000"/>
              </a:spcBef>
              <a:spcAft>
                <a:spcPts val="0"/>
              </a:spcAft>
              <a:buClr>
                <a:schemeClr val="dk1"/>
              </a:buClr>
              <a:buSzPts val="2590"/>
              <a:buChar char="•"/>
            </a:pPr>
            <a:r>
              <a:rPr lang="en-US" sz="2590"/>
              <a:t>Example：</a:t>
            </a:r>
            <a:endParaRPr sz="2590"/>
          </a:p>
          <a:p>
            <a:pPr marL="228600" lvl="0" indent="-228600" algn="l" rtl="0">
              <a:lnSpc>
                <a:spcPct val="90000"/>
              </a:lnSpc>
              <a:spcBef>
                <a:spcPts val="1000"/>
              </a:spcBef>
              <a:spcAft>
                <a:spcPts val="0"/>
              </a:spcAft>
              <a:buClr>
                <a:srgbClr val="A5A5A5"/>
              </a:buClr>
              <a:buSzPts val="2590"/>
              <a:buChar char="•"/>
            </a:pPr>
            <a:r>
              <a:rPr lang="en-US" sz="2590">
                <a:solidFill>
                  <a:srgbClr val="A5A5A5"/>
                </a:solidFill>
              </a:rPr>
              <a:t>Background: In XYZ vocational school, more than 20 percent of students skip hand-on classes, and many skips classes in general, but the graduation rate is nearly 100 percent. </a:t>
            </a:r>
            <a:endParaRPr/>
          </a:p>
          <a:p>
            <a:pPr marL="228600" lvl="0" indent="-228600" algn="l" rtl="0">
              <a:lnSpc>
                <a:spcPct val="90000"/>
              </a:lnSpc>
              <a:spcBef>
                <a:spcPts val="1000"/>
              </a:spcBef>
              <a:spcAft>
                <a:spcPts val="0"/>
              </a:spcAft>
              <a:buClr>
                <a:schemeClr val="dk1"/>
              </a:buClr>
              <a:buSzPts val="2590"/>
              <a:buChar char="•"/>
            </a:pPr>
            <a:r>
              <a:rPr lang="en-US" sz="2590"/>
              <a:t>Goal：Improve the content and qualification process of hand-on classes in XYZ vocational school, ensure graduating students must have proper professional skills and adequate social conduct.</a:t>
            </a:r>
            <a:endParaRPr/>
          </a:p>
          <a:p>
            <a:pPr marL="228600" lvl="0" indent="-64135" algn="l" rtl="0">
              <a:lnSpc>
                <a:spcPct val="90000"/>
              </a:lnSpc>
              <a:spcBef>
                <a:spcPts val="1000"/>
              </a:spcBef>
              <a:spcAft>
                <a:spcPts val="0"/>
              </a:spcAft>
              <a:buClr>
                <a:schemeClr val="dk1"/>
              </a:buClr>
              <a:buSzPts val="2590"/>
              <a:buNone/>
            </a:pPr>
            <a:endParaRPr sz="2590"/>
          </a:p>
        </p:txBody>
      </p:sp>
      <p:pic>
        <p:nvPicPr>
          <p:cNvPr id="169" name="Google Shape;169;p7"/>
          <p:cNvPicPr preferRelativeResize="0"/>
          <p:nvPr/>
        </p:nvPicPr>
        <p:blipFill rotWithShape="1">
          <a:blip r:embed="rId3">
            <a:alphaModFix/>
          </a:blip>
          <a:srcRect/>
          <a:stretch/>
        </p:blipFill>
        <p:spPr>
          <a:xfrm>
            <a:off x="520700" y="1387828"/>
            <a:ext cx="11671300" cy="876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Rounded"/>
              <a:buNone/>
            </a:pPr>
            <a:r>
              <a:rPr lang="en-US"/>
              <a:t>Desirable Outcome</a:t>
            </a:r>
            <a:endParaRPr/>
          </a:p>
        </p:txBody>
      </p:sp>
      <p:sp>
        <p:nvSpPr>
          <p:cNvPr id="175" name="Google Shape;175;p8"/>
          <p:cNvSpPr txBox="1">
            <a:spLocks noGrp="1"/>
          </p:cNvSpPr>
          <p:nvPr>
            <p:ph type="body" idx="1"/>
          </p:nvPr>
        </p:nvSpPr>
        <p:spPr>
          <a:xfrm>
            <a:off x="838200" y="1587499"/>
            <a:ext cx="10515600" cy="4589463"/>
          </a:xfrm>
          <a:prstGeom prst="rect">
            <a:avLst/>
          </a:prstGeom>
          <a:noFill/>
          <a:ln>
            <a:noFill/>
          </a:ln>
        </p:spPr>
        <p:txBody>
          <a:bodyPr spcFirstLastPara="1" wrap="square" lIns="91425" tIns="45700" rIns="91425" bIns="45700" anchor="t" anchorCtr="0">
            <a:normAutofit/>
          </a:bodyPr>
          <a:lstStyle/>
          <a:p>
            <a:pPr marL="228600" lvl="0" indent="-228600" algn="l" rtl="0">
              <a:lnSpc>
                <a:spcPct val="70000"/>
              </a:lnSpc>
              <a:spcBef>
                <a:spcPts val="0"/>
              </a:spcBef>
              <a:spcAft>
                <a:spcPts val="0"/>
              </a:spcAft>
              <a:buClr>
                <a:schemeClr val="dk1"/>
              </a:buClr>
              <a:buSzPts val="2590"/>
              <a:buChar char="•"/>
            </a:pPr>
            <a:r>
              <a:rPr lang="en-US" sz="2590"/>
              <a:t>Multiple interrelated outcome statements，explicitly qualify complementary conditions to ensure the outcomes matches the goal</a:t>
            </a:r>
            <a:endParaRPr/>
          </a:p>
          <a:p>
            <a:pPr marL="228600" lvl="0" indent="-228600" algn="l" rtl="0">
              <a:lnSpc>
                <a:spcPct val="70000"/>
              </a:lnSpc>
              <a:spcBef>
                <a:spcPts val="1000"/>
              </a:spcBef>
              <a:spcAft>
                <a:spcPts val="0"/>
              </a:spcAft>
              <a:buClr>
                <a:schemeClr val="dk1"/>
              </a:buClr>
              <a:buSzPts val="2590"/>
              <a:buChar char="•"/>
            </a:pPr>
            <a:r>
              <a:rPr lang="en-US" sz="2590"/>
              <a:t>Example：</a:t>
            </a:r>
            <a:endParaRPr sz="2590"/>
          </a:p>
          <a:p>
            <a:pPr marL="228600" lvl="0" indent="-228600" algn="l" rtl="0">
              <a:lnSpc>
                <a:spcPct val="70000"/>
              </a:lnSpc>
              <a:spcBef>
                <a:spcPts val="1000"/>
              </a:spcBef>
              <a:spcAft>
                <a:spcPts val="0"/>
              </a:spcAft>
              <a:buClr>
                <a:srgbClr val="A5A5A5"/>
              </a:buClr>
              <a:buSzPts val="2590"/>
              <a:buChar char="•"/>
            </a:pPr>
            <a:r>
              <a:rPr lang="en-US" sz="2590">
                <a:solidFill>
                  <a:srgbClr val="A5A5A5"/>
                </a:solidFill>
              </a:rPr>
              <a:t>Goal：Improve the content and qualification process of hand-on classes in XYZ vocational school, ensure graduating students must have proper professional skills and adequate social conduct.</a:t>
            </a:r>
            <a:endParaRPr sz="2590"/>
          </a:p>
          <a:p>
            <a:pPr marL="228600" lvl="0" indent="-228600" algn="l" rtl="0">
              <a:lnSpc>
                <a:spcPct val="70000"/>
              </a:lnSpc>
              <a:spcBef>
                <a:spcPts val="1000"/>
              </a:spcBef>
              <a:spcAft>
                <a:spcPts val="0"/>
              </a:spcAft>
              <a:buClr>
                <a:schemeClr val="dk1"/>
              </a:buClr>
              <a:buSzPts val="2590"/>
              <a:buChar char="•"/>
            </a:pPr>
            <a:r>
              <a:rPr lang="en-US" sz="2590"/>
              <a:t>Outcome：</a:t>
            </a:r>
            <a:endParaRPr sz="2590"/>
          </a:p>
          <a:p>
            <a:pPr marL="514350" lvl="0" indent="-514350" algn="l" rtl="0">
              <a:lnSpc>
                <a:spcPct val="70000"/>
              </a:lnSpc>
              <a:spcBef>
                <a:spcPts val="1000"/>
              </a:spcBef>
              <a:spcAft>
                <a:spcPts val="0"/>
              </a:spcAft>
              <a:buClr>
                <a:schemeClr val="dk1"/>
              </a:buClr>
              <a:buSzPts val="2590"/>
              <a:buAutoNum type="arabicPeriod"/>
            </a:pPr>
            <a:r>
              <a:rPr lang="en-US" sz="2590"/>
              <a:t>Require students to pass a series of third-party professional skill qualification service before graduation </a:t>
            </a:r>
            <a:endParaRPr/>
          </a:p>
          <a:p>
            <a:pPr marL="514350" lvl="0" indent="-514350" algn="l" rtl="0">
              <a:lnSpc>
                <a:spcPct val="70000"/>
              </a:lnSpc>
              <a:spcBef>
                <a:spcPts val="1000"/>
              </a:spcBef>
              <a:spcAft>
                <a:spcPts val="0"/>
              </a:spcAft>
              <a:buClr>
                <a:schemeClr val="dk1"/>
              </a:buClr>
              <a:buSzPts val="2590"/>
              <a:buAutoNum type="arabicPeriod"/>
            </a:pPr>
            <a:r>
              <a:rPr lang="en-US" sz="2590"/>
              <a:t>Establish a privacy-protecting learning process data recording system for class attendance, so that students can demonstrate and present their formative records to potential employers without exposing privacy。</a:t>
            </a:r>
            <a:endParaRPr sz="2590"/>
          </a:p>
          <a:p>
            <a:pPr marL="228600" lvl="0" indent="-64135" algn="l" rtl="0">
              <a:lnSpc>
                <a:spcPct val="70000"/>
              </a:lnSpc>
              <a:spcBef>
                <a:spcPts val="1000"/>
              </a:spcBef>
              <a:spcAft>
                <a:spcPts val="0"/>
              </a:spcAft>
              <a:buClr>
                <a:schemeClr val="dk1"/>
              </a:buClr>
              <a:buSzPts val="2590"/>
              <a:buNone/>
            </a:pPr>
            <a:endParaRPr sz="259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Rounded"/>
              <a:buNone/>
            </a:pPr>
            <a:r>
              <a:rPr lang="en-US"/>
              <a:t>Output</a:t>
            </a:r>
            <a:endParaRPr/>
          </a:p>
        </p:txBody>
      </p:sp>
      <p:sp>
        <p:nvSpPr>
          <p:cNvPr id="181" name="Google Shape;181;p9"/>
          <p:cNvSpPr txBox="1">
            <a:spLocks noGrp="1"/>
          </p:cNvSpPr>
          <p:nvPr>
            <p:ph type="body" idx="1"/>
          </p:nvPr>
        </p:nvSpPr>
        <p:spPr>
          <a:xfrm>
            <a:off x="838200" y="1587499"/>
            <a:ext cx="10515600" cy="1270001"/>
          </a:xfrm>
          <a:prstGeom prst="rect">
            <a:avLst/>
          </a:prstGeom>
          <a:noFill/>
          <a:ln>
            <a:noFill/>
          </a:ln>
        </p:spPr>
        <p:txBody>
          <a:bodyPr spcFirstLastPara="1" wrap="square" lIns="91425" tIns="45700" rIns="91425" bIns="45700" anchor="t" anchorCtr="0">
            <a:normAutofit/>
          </a:bodyPr>
          <a:lstStyle/>
          <a:p>
            <a:pPr marL="228600" lvl="0" indent="-228600" algn="l" rtl="0">
              <a:lnSpc>
                <a:spcPct val="80000"/>
              </a:lnSpc>
              <a:spcBef>
                <a:spcPts val="0"/>
              </a:spcBef>
              <a:spcAft>
                <a:spcPts val="0"/>
              </a:spcAft>
              <a:buClr>
                <a:schemeClr val="dk1"/>
              </a:buClr>
              <a:buSzPts val="2800"/>
              <a:buChar char="•"/>
            </a:pPr>
            <a:r>
              <a:rPr lang="en-US"/>
              <a:t>The Outcome statements should be satisfied by at least one Output item </a:t>
            </a:r>
            <a:endParaRPr/>
          </a:p>
          <a:p>
            <a:pPr marL="228600" lvl="0" indent="-228600" algn="l" rtl="0">
              <a:lnSpc>
                <a:spcPct val="80000"/>
              </a:lnSpc>
              <a:spcBef>
                <a:spcPts val="1000"/>
              </a:spcBef>
              <a:spcAft>
                <a:spcPts val="0"/>
              </a:spcAft>
              <a:buClr>
                <a:schemeClr val="dk1"/>
              </a:buClr>
              <a:buSzPts val="2800"/>
              <a:buChar char="•"/>
            </a:pPr>
            <a:r>
              <a:rPr lang="en-US"/>
              <a:t>Example：</a:t>
            </a:r>
            <a:endParaRPr/>
          </a:p>
        </p:txBody>
      </p:sp>
      <p:sp>
        <p:nvSpPr>
          <p:cNvPr id="182" name="Google Shape;182;p9"/>
          <p:cNvSpPr txBox="1"/>
          <p:nvPr/>
        </p:nvSpPr>
        <p:spPr>
          <a:xfrm>
            <a:off x="990600" y="2930524"/>
            <a:ext cx="4648200"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Outcome：</a:t>
            </a:r>
            <a:endParaRPr sz="1800">
              <a:solidFill>
                <a:schemeClr val="dk1"/>
              </a:solidFill>
              <a:latin typeface="Arial"/>
              <a:ea typeface="Arial"/>
              <a:cs typeface="Arial"/>
              <a:sym typeface="Arial"/>
            </a:endParaRPr>
          </a:p>
          <a:p>
            <a:pPr marL="514350" marR="0" lvl="0" indent="-514350" algn="l" rtl="0">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Require students to pass a series of third-party professional skill qualification service before graduation </a:t>
            </a:r>
            <a:endParaRPr/>
          </a:p>
          <a:p>
            <a:pPr marL="514350" marR="0" lvl="0" indent="-514350" algn="l" rtl="0">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Establish a privacy-protecting learning process data recording system for class attendance, so that students can demonstrate and present their formative records to potential employers without exposing privacy。</a:t>
            </a:r>
            <a:endParaRPr sz="1800">
              <a:solidFill>
                <a:schemeClr val="dk1"/>
              </a:solidFill>
              <a:latin typeface="Arial"/>
              <a:ea typeface="Arial"/>
              <a:cs typeface="Arial"/>
              <a:sym typeface="Arial"/>
            </a:endParaRPr>
          </a:p>
        </p:txBody>
      </p:sp>
      <p:sp>
        <p:nvSpPr>
          <p:cNvPr id="183" name="Google Shape;183;p9"/>
          <p:cNvSpPr txBox="1"/>
          <p:nvPr/>
        </p:nvSpPr>
        <p:spPr>
          <a:xfrm>
            <a:off x="5969000" y="2930523"/>
            <a:ext cx="5384800"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Output：</a:t>
            </a:r>
            <a:endParaRPr sz="1800">
              <a:solidFill>
                <a:schemeClr val="dk1"/>
              </a:solidFill>
              <a:latin typeface="Arial"/>
              <a:ea typeface="Arial"/>
              <a:cs typeface="Arial"/>
              <a:sym typeface="Arial"/>
            </a:endParaRPr>
          </a:p>
          <a:p>
            <a:pPr marL="514350" marR="0" lvl="0" indent="-514350" algn="l" rtl="0">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Third Party Skill Verification Service and Examination Material/Process</a:t>
            </a:r>
            <a:endParaRPr/>
          </a:p>
          <a:p>
            <a:pPr marL="514350" marR="0" lvl="0" indent="-40005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a:p>
            <a:pPr marL="514350" marR="0" lvl="0" indent="-514350" algn="l" rtl="0">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Student’s Learning Process Data collected and Protected by Secure Data services</a:t>
            </a:r>
            <a:endParaRPr sz="18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1568</Words>
  <Application>Microsoft Macintosh PowerPoint</Application>
  <PresentationFormat>Widescreen</PresentationFormat>
  <Paragraphs>175</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 Black</vt:lpstr>
      <vt:lpstr>Calibri</vt:lpstr>
      <vt:lpstr>Arial</vt:lpstr>
      <vt:lpstr>Arial Rounded</vt:lpstr>
      <vt:lpstr>Office 主题​​</vt:lpstr>
      <vt:lpstr>Logic Model Creation and Refinement</vt:lpstr>
      <vt:lpstr>PowerPoint Presentation</vt:lpstr>
      <vt:lpstr>PowerPoint Presentation</vt:lpstr>
      <vt:lpstr>Sequence</vt:lpstr>
      <vt:lpstr>Background</vt:lpstr>
      <vt:lpstr>Sample Background Statements：</vt:lpstr>
      <vt:lpstr>Goal</vt:lpstr>
      <vt:lpstr>Desirable Outcome</vt:lpstr>
      <vt:lpstr>Output</vt:lpstr>
      <vt:lpstr>ABC Learning Process Data is a kind of Output</vt:lpstr>
      <vt:lpstr>PowerPoint Presentation</vt:lpstr>
      <vt:lpstr>(Organized) Activities：The methods of that creates output</vt:lpstr>
      <vt:lpstr>Input</vt:lpstr>
      <vt:lpstr>Boundary Conditions</vt:lpstr>
      <vt:lpstr>Assessing external factors</vt:lpstr>
      <vt:lpstr>Weaknesses of the Logic Model</vt:lpstr>
      <vt:lpstr>Logic Frame of the UK</vt:lpstr>
      <vt:lpstr>Logic Frame of the UK</vt:lpstr>
      <vt:lpstr>Logic Frame of the UK</vt:lpstr>
      <vt:lpstr>The LogFrame</vt:lpstr>
      <vt:lpstr>A reminder of the Goal for AESP 2017</vt:lpstr>
      <vt:lpstr>Reference Material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 Model Creation and Refinement</dc:title>
  <dc:creator>zhongyao.kang</dc:creator>
  <cp:lastModifiedBy>Microsoft Office User</cp:lastModifiedBy>
  <cp:revision>11</cp:revision>
  <dcterms:created xsi:type="dcterms:W3CDTF">2016-06-07T15:36:47Z</dcterms:created>
  <dcterms:modified xsi:type="dcterms:W3CDTF">2021-01-21T02:27:00Z</dcterms:modified>
</cp:coreProperties>
</file>